
<file path=[Content_Types].xml><?xml version="1.0" encoding="utf-8"?>
<Types xmlns="http://schemas.openxmlformats.org/package/2006/content-types">
  <Default Extension="bin" ContentType="application/vnd.ms-office.activeX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ctiveX/activeX1.xml" ContentType="application/vnd.ms-office.activeX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activeX/activeX2.xml" ContentType="application/vnd.ms-office.activeX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635" r:id="rId1"/>
  </p:sldMasterIdLst>
  <p:notesMasterIdLst>
    <p:notesMasterId r:id="rId23"/>
  </p:notesMasterIdLst>
  <p:handoutMasterIdLst>
    <p:handoutMasterId r:id="rId24"/>
  </p:handoutMasterIdLst>
  <p:sldIdLst>
    <p:sldId id="384" r:id="rId2"/>
    <p:sldId id="407" r:id="rId3"/>
    <p:sldId id="408" r:id="rId4"/>
    <p:sldId id="409" r:id="rId5"/>
    <p:sldId id="406" r:id="rId6"/>
    <p:sldId id="257" r:id="rId7"/>
    <p:sldId id="400" r:id="rId8"/>
    <p:sldId id="399" r:id="rId9"/>
    <p:sldId id="404" r:id="rId10"/>
    <p:sldId id="413" r:id="rId11"/>
    <p:sldId id="390" r:id="rId12"/>
    <p:sldId id="391" r:id="rId13"/>
    <p:sldId id="394" r:id="rId14"/>
    <p:sldId id="411" r:id="rId15"/>
    <p:sldId id="412" r:id="rId16"/>
    <p:sldId id="433" r:id="rId17"/>
    <p:sldId id="434" r:id="rId18"/>
    <p:sldId id="451" r:id="rId19"/>
    <p:sldId id="392" r:id="rId20"/>
    <p:sldId id="377" r:id="rId21"/>
    <p:sldId id="414" r:id="rId22"/>
  </p:sldIdLst>
  <p:sldSz cx="9144000" cy="6858000" type="screen4x3"/>
  <p:notesSz cx="9942513" cy="67611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FEDA"/>
    <a:srgbClr val="00823B"/>
    <a:srgbClr val="0000FF"/>
    <a:srgbClr val="D5FDB9"/>
    <a:srgbClr val="EBF3FF"/>
    <a:srgbClr val="FFE7F1"/>
    <a:srgbClr val="6600CC"/>
    <a:srgbClr val="E6FE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43" autoAdjust="0"/>
  </p:normalViewPr>
  <p:slideViewPr>
    <p:cSldViewPr>
      <p:cViewPr varScale="1">
        <p:scale>
          <a:sx n="120" d="100"/>
          <a:sy n="120" d="100"/>
        </p:scale>
        <p:origin x="942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73029282459761E-2"/>
          <c:y val="3.3477729840870947E-2"/>
          <c:w val="0.4485881598562651"/>
          <c:h val="0.93862416195840326"/>
        </c:manualLayout>
      </c:layout>
      <c:barChart>
        <c:barDir val="col"/>
        <c:grouping val="percentStacked"/>
        <c:varyColors val="0"/>
        <c:ser>
          <c:idx val="5"/>
          <c:order val="0"/>
          <c:tx>
            <c:strRef>
              <c:f>Лист1!$F$1</c:f>
              <c:strCache>
                <c:ptCount val="1"/>
                <c:pt idx="0">
                  <c:v>Другие налоговые и неналоговые доходы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dLbl>
              <c:idx val="0"/>
              <c:layout>
                <c:manualLayout>
                  <c:x val="0.36155145838407599"/>
                  <c:y val="-1.6738864920435473E-2"/>
                </c:manualLayout>
              </c:layout>
              <c:tx>
                <c:rich>
                  <a:bodyPr/>
                  <a:lstStyle/>
                  <a:p>
                    <a:pPr>
                      <a:defRPr sz="1000">
                        <a:solidFill>
                          <a:srgbClr val="C00000"/>
                        </a:solidFill>
                      </a:defRPr>
                    </a:pPr>
                    <a:r>
                      <a:rPr lang="en-US" dirty="0"/>
                      <a:t>14%</a:t>
                    </a: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2276-494E-8B28-ADB734B3BA0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Лист1!$F$2</c:f>
              <c:numCache>
                <c:formatCode>0%</c:formatCode>
                <c:ptCount val="1"/>
                <c:pt idx="0">
                  <c:v>0.13835895886063995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276-494E-8B28-ADB734B3BA0E}"/>
            </c:ext>
          </c:extLst>
        </c:ser>
        <c:ser>
          <c:idx val="4"/>
          <c:order val="1"/>
          <c:tx>
            <c:strRef>
              <c:f>Лист1!$E$1</c:f>
              <c:strCache>
                <c:ptCount val="1"/>
                <c:pt idx="0">
                  <c:v>Доход от использования имущества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36442091440299723"/>
                  <c:y val="-0.18970713576493536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2276-494E-8B28-ADB734B3BA0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rgbClr val="00823B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Лист1!$E$2</c:f>
              <c:numCache>
                <c:formatCode>0%</c:formatCode>
                <c:ptCount val="1"/>
                <c:pt idx="0">
                  <c:v>1.8863410272877235E-2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276-494E-8B28-ADB734B3BA0E}"/>
            </c:ext>
          </c:extLst>
        </c:ser>
        <c:ser>
          <c:idx val="3"/>
          <c:order val="2"/>
          <c:tx>
            <c:strRef>
              <c:f>Лист1!$D$1</c:f>
              <c:strCache>
                <c:ptCount val="1"/>
                <c:pt idx="0">
                  <c:v>Налог на совокупный доход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0"/>
              <c:layout>
                <c:manualLayout>
                  <c:x val="0.36442091440299723"/>
                  <c:y val="-6.9745270501814477E-2"/>
                </c:manualLayout>
              </c:layout>
              <c:tx>
                <c:rich>
                  <a:bodyPr/>
                  <a:lstStyle/>
                  <a:p>
                    <a:pPr>
                      <a:defRPr sz="1200">
                        <a:solidFill>
                          <a:schemeClr val="accent5">
                            <a:lumMod val="90000"/>
                          </a:schemeClr>
                        </a:solidFill>
                      </a:defRPr>
                    </a:pPr>
                    <a:r>
                      <a:rPr lang="en-US" dirty="0"/>
                      <a:t>2%</a:t>
                    </a: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2276-494E-8B28-ADB734B3BA0E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Лист1!$D$2</c:f>
              <c:numCache>
                <c:formatCode>0%</c:formatCode>
                <c:ptCount val="1"/>
                <c:pt idx="0">
                  <c:v>6.2061627189502977E-2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276-494E-8B28-ADB734B3BA0E}"/>
            </c:ext>
          </c:extLst>
        </c:ser>
        <c:ser>
          <c:idx val="2"/>
          <c:order val="3"/>
          <c:tx>
            <c:strRef>
              <c:f>Лист1!$C$1</c:f>
              <c:strCache>
                <c:ptCount val="1"/>
                <c:pt idx="0">
                  <c:v>Доходы от оказания платных услуг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dLbl>
              <c:idx val="0"/>
              <c:layout>
                <c:manualLayout>
                  <c:x val="0.40340804194950691"/>
                  <c:y val="-0.28326859429885021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2276-494E-8B28-ADB734B3BA0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rgbClr val="00B0F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Лист1!$C$2</c:f>
              <c:numCache>
                <c:formatCode>0%</c:formatCode>
                <c:ptCount val="1"/>
                <c:pt idx="0">
                  <c:v>3.7336456247717628E-2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2276-494E-8B28-ADB734B3BA0E}"/>
            </c:ext>
          </c:extLst>
        </c:ser>
        <c:ser>
          <c:idx val="1"/>
          <c:order val="4"/>
          <c:tx>
            <c:strRef>
              <c:f>Лист1!$B$1</c:f>
              <c:strCache>
                <c:ptCount val="1"/>
                <c:pt idx="0">
                  <c:v>Акцизы по подакцизным товарам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0.36442091440299723"/>
                  <c:y val="-0.424051244651032"/>
                </c:manualLayout>
              </c:layout>
              <c:tx>
                <c:rich>
                  <a:bodyPr/>
                  <a:lstStyle/>
                  <a:p>
                    <a:pPr>
                      <a:defRPr sz="140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defRPr>
                    </a:pPr>
                    <a:r>
                      <a:rPr lang="en-US" dirty="0"/>
                      <a:t>16%</a:t>
                    </a: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2276-494E-8B28-ADB734B3BA0E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Лист1!$B$2</c:f>
              <c:numCache>
                <c:formatCode>0%</c:formatCode>
                <c:ptCount val="1"/>
                <c:pt idx="0">
                  <c:v>0.16454484782088574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2276-494E-8B28-ADB734B3BA0E}"/>
            </c:ext>
          </c:extLst>
        </c:ser>
        <c:ser>
          <c:idx val="0"/>
          <c:order val="5"/>
          <c:tx>
            <c:strRef>
              <c:f>Лист1!$A$1</c:f>
              <c:strCache>
                <c:ptCount val="1"/>
                <c:pt idx="0">
                  <c:v>Налог на доходы физических лиц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  <a:ln w="12700" cap="flat" cmpd="sng">
              <a:prstDash val="sysDot"/>
              <a:bevel/>
            </a:ln>
          </c:spPr>
          <c:invertIfNegative val="0"/>
          <c:dLbls>
            <c:dLbl>
              <c:idx val="0"/>
              <c:layout>
                <c:manualLayout>
                  <c:x val="0.36442091440299723"/>
                  <c:y val="-0.2148154331455886"/>
                </c:manualLayout>
              </c:layout>
              <c:tx>
                <c:rich>
                  <a:bodyPr/>
                  <a:lstStyle/>
                  <a:p>
                    <a:pPr>
                      <a:defRPr sz="140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defRPr>
                    </a:pPr>
                    <a:r>
                      <a:rPr lang="en-US" dirty="0"/>
                      <a:t>58%</a:t>
                    </a: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0031618242148649"/>
                      <c:h val="5.550339610041561E-2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A-2276-494E-8B28-ADB734B3BA0E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Лист1!$A$2</c:f>
              <c:numCache>
                <c:formatCode>0%</c:formatCode>
                <c:ptCount val="1"/>
                <c:pt idx="0">
                  <c:v>0.57883469960837641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2276-494E-8B28-ADB734B3BA0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100"/>
        <c:axId val="144638720"/>
        <c:axId val="144640256"/>
      </c:barChart>
      <c:catAx>
        <c:axId val="144638720"/>
        <c:scaling>
          <c:orientation val="minMax"/>
        </c:scaling>
        <c:delete val="1"/>
        <c:axPos val="b"/>
        <c:majorTickMark val="none"/>
        <c:minorTickMark val="none"/>
        <c:tickLblPos val="nextTo"/>
        <c:crossAx val="144640256"/>
        <c:crosses val="autoZero"/>
        <c:auto val="1"/>
        <c:lblAlgn val="ctr"/>
        <c:lblOffset val="100"/>
        <c:noMultiLvlLbl val="0"/>
      </c:catAx>
      <c:valAx>
        <c:axId val="144640256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extTo"/>
        <c:crossAx val="1446387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06791484113587"/>
          <c:y val="6.1420301722305205E-2"/>
          <c:w val="0.27881351834621726"/>
          <c:h val="0.87913309374643034"/>
        </c:manualLayout>
      </c:layout>
      <c:overlay val="0"/>
      <c:spPr>
        <a:ln>
          <a:noFill/>
          <a:bevel/>
        </a:ln>
        <a:effectLst>
          <a:glow rad="241300">
            <a:schemeClr val="accent1">
              <a:alpha val="40000"/>
            </a:schemeClr>
          </a:glow>
        </a:effectLst>
      </c:spPr>
      <c:txPr>
        <a:bodyPr/>
        <a:lstStyle/>
        <a:p>
          <a:pPr>
            <a:defRPr sz="11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</c:rich>
      </c:tx>
      <c:overlay val="0"/>
    </c:title>
    <c:autoTitleDeleted val="0"/>
    <c:view3D>
      <c:rotX val="30"/>
      <c:rotY val="13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6831221456333778"/>
          <c:y val="0.11107143651848844"/>
          <c:w val="0.7349545151463841"/>
          <c:h val="0.7116233498923570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explosion val="25"/>
          <c:dPt>
            <c:idx val="0"/>
            <c:bubble3D val="0"/>
            <c:explosion val="42"/>
            <c:extLst>
              <c:ext xmlns:c16="http://schemas.microsoft.com/office/drawing/2014/chart" uri="{C3380CC4-5D6E-409C-BE32-E72D297353CC}">
                <c16:uniqueId val="{00000000-7BC9-44CF-AB09-1B12D54B885F}"/>
              </c:ext>
            </c:extLst>
          </c:dPt>
          <c:dPt>
            <c:idx val="1"/>
            <c:bubble3D val="0"/>
            <c:explosion val="48"/>
            <c:spPr>
              <a:solidFill>
                <a:srgbClr val="C00000"/>
              </a:solidFill>
            </c:spPr>
            <c:extLst>
              <c:ext xmlns:c16="http://schemas.microsoft.com/office/drawing/2014/chart" uri="{C3380CC4-5D6E-409C-BE32-E72D297353CC}">
                <c16:uniqueId val="{00000002-7BC9-44CF-AB09-1B12D54B885F}"/>
              </c:ext>
            </c:extLst>
          </c:dPt>
          <c:dLbls>
            <c:dLbl>
              <c:idx val="0"/>
              <c:layout>
                <c:manualLayout>
                  <c:x val="2.7912019472142252E-2"/>
                  <c:y val="-0.17146579804560261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23%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7BC9-44CF-AB09-1B12D54B885F}"/>
                </c:ext>
              </c:extLst>
            </c:dLbl>
            <c:dLbl>
              <c:idx val="1"/>
              <c:layout>
                <c:manualLayout>
                  <c:x val="0.17079865016872892"/>
                  <c:y val="-1.1581899168141452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77%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3110573042776433"/>
                      <c:h val="8.6406251335846854E-2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2-7BC9-44CF-AB09-1B12D54B885F}"/>
                </c:ext>
              </c:extLst>
            </c:dLbl>
            <c:spPr>
              <a:no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350"/>
              </a:sp3d>
            </c:spPr>
            <c:txPr>
              <a:bodyPr/>
              <a:lstStyle/>
              <a:p>
                <a:pPr>
                  <a:defRPr sz="1400" b="1" i="0" baseline="0">
                    <a:solidFill>
                      <a:schemeClr val="tx2">
                        <a:lumMod val="60000"/>
                        <a:lumOff val="40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и неналоговые доходы</c:v>
                </c:pt>
                <c:pt idx="1">
                  <c:v>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158826</c:v>
                </c:pt>
                <c:pt idx="1">
                  <c:v>436682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BC9-44CF-AB09-1B12D54B88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615">
          <a:noFill/>
        </a:ln>
      </c:spPr>
    </c:plotArea>
    <c:plotVisOnly val="1"/>
    <c:dispBlanksAs val="zero"/>
    <c:showDLblsOverMax val="0"/>
  </c:chart>
  <c:txPr>
    <a:bodyPr/>
    <a:lstStyle/>
    <a:p>
      <a:pPr>
        <a:defRPr sz="1812"/>
      </a:pPr>
      <a:endParaRPr lang="ru-RU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image" Target="../media/image9.jpeg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image" Target="../media/image9.jpeg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6B32F4-844B-45DD-A37D-01F88BEBA3ED}" type="doc">
      <dgm:prSet loTypeId="urn:microsoft.com/office/officeart/2005/8/layout/vList4#1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F47C12A-35EF-4F88-A42A-FE355117D3FB}">
      <dgm:prSet phldrT="[Текст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solidFill>
          <a:srgbClr val="0070C0"/>
        </a:solidFill>
      </dgm:spPr>
      <dgm:t>
        <a:bodyPr/>
        <a:lstStyle/>
        <a:p>
          <a:r>
            <a:rPr lang="ru-RU" b="1" dirty="0"/>
            <a:t>Общегосударственные вопросы</a:t>
          </a:r>
        </a:p>
      </dgm:t>
    </dgm:pt>
    <dgm:pt modelId="{8A01716B-0E22-4C25-A454-E20F0C1F2F1C}" type="parTrans" cxnId="{CF905363-3AD0-4E19-A2BB-8928A6702C64}">
      <dgm:prSet/>
      <dgm:spPr/>
      <dgm:t>
        <a:bodyPr/>
        <a:lstStyle/>
        <a:p>
          <a:endParaRPr lang="ru-RU"/>
        </a:p>
      </dgm:t>
    </dgm:pt>
    <dgm:pt modelId="{5D1B7AF9-71BB-487F-BC7B-653E3D53CAC8}" type="sibTrans" cxnId="{CF905363-3AD0-4E19-A2BB-8928A6702C64}">
      <dgm:prSet/>
      <dgm:spPr/>
      <dgm:t>
        <a:bodyPr/>
        <a:lstStyle/>
        <a:p>
          <a:endParaRPr lang="ru-RU"/>
        </a:p>
      </dgm:t>
    </dgm:pt>
    <dgm:pt modelId="{11FB701D-4976-46C2-BE45-4A135282CC28}">
      <dgm:prSet phldrT="[Текст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ru-RU" b="1" dirty="0"/>
            <a:t>Национальная оборона</a:t>
          </a:r>
        </a:p>
      </dgm:t>
    </dgm:pt>
    <dgm:pt modelId="{368C0435-61A0-4F4E-AA55-CB4556DFFCD5}" type="parTrans" cxnId="{38977891-09D2-4426-A8DE-F907301322C8}">
      <dgm:prSet/>
      <dgm:spPr/>
      <dgm:t>
        <a:bodyPr/>
        <a:lstStyle/>
        <a:p>
          <a:endParaRPr lang="ru-RU"/>
        </a:p>
      </dgm:t>
    </dgm:pt>
    <dgm:pt modelId="{13B0B652-036F-482F-B703-2914E4B5292B}" type="sibTrans" cxnId="{38977891-09D2-4426-A8DE-F907301322C8}">
      <dgm:prSet/>
      <dgm:spPr/>
      <dgm:t>
        <a:bodyPr/>
        <a:lstStyle/>
        <a:p>
          <a:endParaRPr lang="ru-RU"/>
        </a:p>
      </dgm:t>
    </dgm:pt>
    <dgm:pt modelId="{99E9D9F2-81C7-460B-997D-CDA2B13A87DB}">
      <dgm:prSet phldrT="[Текст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solidFill>
          <a:srgbClr val="438149"/>
        </a:solidFill>
      </dgm:spPr>
      <dgm:t>
        <a:bodyPr/>
        <a:lstStyle/>
        <a:p>
          <a:r>
            <a:rPr lang="ru-RU" b="1" dirty="0"/>
            <a:t>Национальная безопасность и правоохранительная деятельность</a:t>
          </a:r>
        </a:p>
      </dgm:t>
    </dgm:pt>
    <dgm:pt modelId="{8F72B943-B6C9-4133-B28A-7EDB008BF713}" type="parTrans" cxnId="{2D6679B5-CAD1-4286-887B-2568936117BA}">
      <dgm:prSet/>
      <dgm:spPr/>
      <dgm:t>
        <a:bodyPr/>
        <a:lstStyle/>
        <a:p>
          <a:endParaRPr lang="ru-RU"/>
        </a:p>
      </dgm:t>
    </dgm:pt>
    <dgm:pt modelId="{B0923BE2-FEE9-4BAE-B5D5-A6773C53D2BC}" type="sibTrans" cxnId="{2D6679B5-CAD1-4286-887B-2568936117BA}">
      <dgm:prSet/>
      <dgm:spPr/>
      <dgm:t>
        <a:bodyPr/>
        <a:lstStyle/>
        <a:p>
          <a:endParaRPr lang="ru-RU"/>
        </a:p>
      </dgm:t>
    </dgm:pt>
    <dgm:pt modelId="{AD41F1C4-F66A-4B40-82C8-0990FCBBC025}">
      <dgm:prSet phldrT="[Текст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rgbClr val="C09200"/>
        </a:solidFill>
      </dgm:spPr>
      <dgm:t>
        <a:bodyPr/>
        <a:lstStyle/>
        <a:p>
          <a:r>
            <a:rPr lang="ru-RU" b="1" dirty="0"/>
            <a:t>Национальная экономика</a:t>
          </a:r>
        </a:p>
      </dgm:t>
    </dgm:pt>
    <dgm:pt modelId="{613CC7DE-B629-4A08-B8B4-F6115874D96A}" type="parTrans" cxnId="{5A3D56BC-FF2A-4834-AA5D-D6AA925397F0}">
      <dgm:prSet/>
      <dgm:spPr/>
      <dgm:t>
        <a:bodyPr/>
        <a:lstStyle/>
        <a:p>
          <a:endParaRPr lang="ru-RU"/>
        </a:p>
      </dgm:t>
    </dgm:pt>
    <dgm:pt modelId="{5D9DF355-BD97-4F47-96A6-360770C85573}" type="sibTrans" cxnId="{5A3D56BC-FF2A-4834-AA5D-D6AA925397F0}">
      <dgm:prSet/>
      <dgm:spPr/>
      <dgm:t>
        <a:bodyPr/>
        <a:lstStyle/>
        <a:p>
          <a:endParaRPr lang="ru-RU"/>
        </a:p>
      </dgm:t>
    </dgm:pt>
    <dgm:pt modelId="{2EF3A4F1-5AEE-447E-AD23-BD743C8512E3}">
      <dgm:prSet phldrT="[Текст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>
        <a:solidFill>
          <a:srgbClr val="A40A92"/>
        </a:solidFill>
      </dgm:spPr>
      <dgm:t>
        <a:bodyPr/>
        <a:lstStyle/>
        <a:p>
          <a:r>
            <a:rPr lang="ru-RU" b="1" dirty="0"/>
            <a:t>Жилищно- коммунальное хозяйство</a:t>
          </a:r>
        </a:p>
      </dgm:t>
    </dgm:pt>
    <dgm:pt modelId="{D3735D23-1602-4777-B29D-0F7B6CDB7F0C}" type="parTrans" cxnId="{5D76C211-A995-414E-B657-800D7AD84F68}">
      <dgm:prSet/>
      <dgm:spPr/>
      <dgm:t>
        <a:bodyPr/>
        <a:lstStyle/>
        <a:p>
          <a:endParaRPr lang="ru-RU"/>
        </a:p>
      </dgm:t>
    </dgm:pt>
    <dgm:pt modelId="{45EDCB36-B05E-48BE-958A-A5A5827AC2D5}" type="sibTrans" cxnId="{5D76C211-A995-414E-B657-800D7AD84F68}">
      <dgm:prSet/>
      <dgm:spPr/>
      <dgm:t>
        <a:bodyPr/>
        <a:lstStyle/>
        <a:p>
          <a:endParaRPr lang="ru-RU"/>
        </a:p>
      </dgm:t>
    </dgm:pt>
    <dgm:pt modelId="{4B8EC34B-9E3F-4D3A-B17D-A20BB5FE40B1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ru-RU" dirty="0"/>
        </a:p>
      </dgm:t>
    </dgm:pt>
    <dgm:pt modelId="{BE62999A-37CF-48DF-A820-3BC7372B4C2F}" type="parTrans" cxnId="{F243295D-4109-44D2-B972-BA203DF1AA55}">
      <dgm:prSet/>
      <dgm:spPr/>
      <dgm:t>
        <a:bodyPr/>
        <a:lstStyle/>
        <a:p>
          <a:endParaRPr lang="ru-RU"/>
        </a:p>
      </dgm:t>
    </dgm:pt>
    <dgm:pt modelId="{AA1492F8-4EA0-4BAD-B4D4-C9245778505C}" type="sibTrans" cxnId="{F243295D-4109-44D2-B972-BA203DF1AA55}">
      <dgm:prSet/>
      <dgm:spPr/>
      <dgm:t>
        <a:bodyPr/>
        <a:lstStyle/>
        <a:p>
          <a:endParaRPr lang="ru-RU"/>
        </a:p>
      </dgm:t>
    </dgm:pt>
    <dgm:pt modelId="{C1AD8E19-7389-438C-8E69-4A138ECBD8F0}" type="pres">
      <dgm:prSet presAssocID="{416B32F4-844B-45DD-A37D-01F88BEBA3ED}" presName="linear" presStyleCnt="0">
        <dgm:presLayoutVars>
          <dgm:dir/>
          <dgm:resizeHandles val="exact"/>
        </dgm:presLayoutVars>
      </dgm:prSet>
      <dgm:spPr/>
    </dgm:pt>
    <dgm:pt modelId="{0FD29CDE-2250-410E-9556-D1AA3B3BE634}" type="pres">
      <dgm:prSet presAssocID="{EF47C12A-35EF-4F88-A42A-FE355117D3FB}" presName="comp" presStyleCnt="0"/>
      <dgm:spPr/>
    </dgm:pt>
    <dgm:pt modelId="{040AEBA1-FCD6-4ACA-A388-6303CBFAA0C1}" type="pres">
      <dgm:prSet presAssocID="{EF47C12A-35EF-4F88-A42A-FE355117D3FB}" presName="box" presStyleLbl="node1" presStyleIdx="0" presStyleCnt="6" custLinFactNeighborX="638" custLinFactNeighborY="4026"/>
      <dgm:spPr/>
    </dgm:pt>
    <dgm:pt modelId="{8ED1BF98-D06D-4698-8E13-0861B1A00807}" type="pres">
      <dgm:prSet presAssocID="{EF47C12A-35EF-4F88-A42A-FE355117D3FB}" presName="img" presStyleLbl="fgImgPlace1" presStyleIdx="0" presStyleCnt="6"/>
      <dgm:spPr>
        <a:blipFill>
          <a:blip xmlns:r="http://schemas.openxmlformats.org/officeDocument/2006/relationships" r:embed="rId1"/>
          <a:srcRect/>
          <a:stretch>
            <a:fillRect t="-91000" b="-91000"/>
          </a:stretch>
        </a:blipFill>
      </dgm:spPr>
    </dgm:pt>
    <dgm:pt modelId="{3312AE79-3573-42E9-BD76-1C4F0DEBAADC}" type="pres">
      <dgm:prSet presAssocID="{EF47C12A-35EF-4F88-A42A-FE355117D3FB}" presName="text" presStyleLbl="node1" presStyleIdx="0" presStyleCnt="6">
        <dgm:presLayoutVars>
          <dgm:bulletEnabled val="1"/>
        </dgm:presLayoutVars>
      </dgm:prSet>
      <dgm:spPr/>
    </dgm:pt>
    <dgm:pt modelId="{942416D4-4637-4C48-97BB-B01C4C18B95B}" type="pres">
      <dgm:prSet presAssocID="{5D1B7AF9-71BB-487F-BC7B-653E3D53CAC8}" presName="spacer" presStyleCnt="0"/>
      <dgm:spPr/>
    </dgm:pt>
    <dgm:pt modelId="{388B91A2-2E43-4108-9ACD-7D627B4BE7CE}" type="pres">
      <dgm:prSet presAssocID="{11FB701D-4976-46C2-BE45-4A135282CC28}" presName="comp" presStyleCnt="0"/>
      <dgm:spPr/>
    </dgm:pt>
    <dgm:pt modelId="{BE6C551D-79C0-4A19-B12D-A40C28E7BD17}" type="pres">
      <dgm:prSet presAssocID="{11FB701D-4976-46C2-BE45-4A135282CC28}" presName="box" presStyleLbl="node1" presStyleIdx="1" presStyleCnt="6"/>
      <dgm:spPr/>
    </dgm:pt>
    <dgm:pt modelId="{3B696FB4-6C9E-4608-9835-6939DADF2A9D}" type="pres">
      <dgm:prSet presAssocID="{11FB701D-4976-46C2-BE45-4A135282CC28}" presName="img" presStyleLbl="fgImgPlace1" presStyleIdx="1" presStyleCnt="6"/>
      <dgm:spPr>
        <a:blipFill>
          <a:blip xmlns:r="http://schemas.openxmlformats.org/officeDocument/2006/relationships" r:embed="rId2" cstate="print"/>
          <a:srcRect/>
          <a:stretch>
            <a:fillRect l="-16000" r="-16000"/>
          </a:stretch>
        </a:blipFill>
      </dgm:spPr>
    </dgm:pt>
    <dgm:pt modelId="{4C4FFC96-A01F-4385-A0C4-0EEBF3848165}" type="pres">
      <dgm:prSet presAssocID="{11FB701D-4976-46C2-BE45-4A135282CC28}" presName="text" presStyleLbl="node1" presStyleIdx="1" presStyleCnt="6">
        <dgm:presLayoutVars>
          <dgm:bulletEnabled val="1"/>
        </dgm:presLayoutVars>
      </dgm:prSet>
      <dgm:spPr/>
    </dgm:pt>
    <dgm:pt modelId="{FF076208-67B0-4DEE-8DA4-B6EC46A99EB7}" type="pres">
      <dgm:prSet presAssocID="{13B0B652-036F-482F-B703-2914E4B5292B}" presName="spacer" presStyleCnt="0"/>
      <dgm:spPr/>
    </dgm:pt>
    <dgm:pt modelId="{9037C085-9C85-4962-A58E-55F969843077}" type="pres">
      <dgm:prSet presAssocID="{99E9D9F2-81C7-460B-997D-CDA2B13A87DB}" presName="comp" presStyleCnt="0"/>
      <dgm:spPr/>
    </dgm:pt>
    <dgm:pt modelId="{0C496979-FAFA-49DB-B74E-C258585E3EB5}" type="pres">
      <dgm:prSet presAssocID="{99E9D9F2-81C7-460B-997D-CDA2B13A87DB}" presName="box" presStyleLbl="node1" presStyleIdx="2" presStyleCnt="6" custLinFactNeighborX="638" custLinFactNeighborY="-1737"/>
      <dgm:spPr/>
    </dgm:pt>
    <dgm:pt modelId="{E361F520-2F14-4D26-BC6C-A42C8708D880}" type="pres">
      <dgm:prSet presAssocID="{99E9D9F2-81C7-460B-997D-CDA2B13A87DB}" presName="img" presStyleLbl="fgImgPlace1" presStyleIdx="2" presStyleCnt="6"/>
      <dgm:spPr>
        <a:blipFill>
          <a:blip xmlns:r="http://schemas.openxmlformats.org/officeDocument/2006/relationships" r:embed="rId3" cstate="print"/>
          <a:srcRect/>
          <a:stretch>
            <a:fillRect l="-3000" r="-3000"/>
          </a:stretch>
        </a:blipFill>
      </dgm:spPr>
    </dgm:pt>
    <dgm:pt modelId="{99351042-5127-40B5-A38B-CB53BADE0413}" type="pres">
      <dgm:prSet presAssocID="{99E9D9F2-81C7-460B-997D-CDA2B13A87DB}" presName="text" presStyleLbl="node1" presStyleIdx="2" presStyleCnt="6">
        <dgm:presLayoutVars>
          <dgm:bulletEnabled val="1"/>
        </dgm:presLayoutVars>
      </dgm:prSet>
      <dgm:spPr/>
    </dgm:pt>
    <dgm:pt modelId="{4A8F5E31-A5AA-4279-ACFC-1DFDBD31A4C9}" type="pres">
      <dgm:prSet presAssocID="{B0923BE2-FEE9-4BAE-B5D5-A6773C53D2BC}" presName="spacer" presStyleCnt="0"/>
      <dgm:spPr/>
    </dgm:pt>
    <dgm:pt modelId="{C1E318D0-153C-40BA-8F02-C755CDAC0BCC}" type="pres">
      <dgm:prSet presAssocID="{AD41F1C4-F66A-4B40-82C8-0990FCBBC025}" presName="comp" presStyleCnt="0"/>
      <dgm:spPr/>
    </dgm:pt>
    <dgm:pt modelId="{7951D294-9EE4-4979-B5FB-5599FC4A9C26}" type="pres">
      <dgm:prSet presAssocID="{AD41F1C4-F66A-4B40-82C8-0990FCBBC025}" presName="box" presStyleLbl="node1" presStyleIdx="3" presStyleCnt="6" custLinFactNeighborX="638" custLinFactNeighborY="-926"/>
      <dgm:spPr/>
    </dgm:pt>
    <dgm:pt modelId="{41BCFE36-951E-4CE1-BE96-CDFAE3518387}" type="pres">
      <dgm:prSet presAssocID="{AD41F1C4-F66A-4B40-82C8-0990FCBBC025}" presName="img" presStyleLbl="fgImgPlace1" presStyleIdx="3" presStyleCnt="6" custLinFactNeighborX="880" custLinFactNeighborY="-4422"/>
      <dgm:spPr>
        <a:blipFill>
          <a:blip xmlns:r="http://schemas.openxmlformats.org/officeDocument/2006/relationships" r:embed="rId4" cstate="print"/>
          <a:srcRect/>
          <a:stretch>
            <a:fillRect l="-17000" r="-17000"/>
          </a:stretch>
        </a:blipFill>
      </dgm:spPr>
    </dgm:pt>
    <dgm:pt modelId="{D3820E7B-50DF-4095-88A2-EA32134F7B9C}" type="pres">
      <dgm:prSet presAssocID="{AD41F1C4-F66A-4B40-82C8-0990FCBBC025}" presName="text" presStyleLbl="node1" presStyleIdx="3" presStyleCnt="6">
        <dgm:presLayoutVars>
          <dgm:bulletEnabled val="1"/>
        </dgm:presLayoutVars>
      </dgm:prSet>
      <dgm:spPr/>
    </dgm:pt>
    <dgm:pt modelId="{83DFCB97-ABE4-4736-A1DE-474EE5EF4BC1}" type="pres">
      <dgm:prSet presAssocID="{5D9DF355-BD97-4F47-96A6-360770C85573}" presName="spacer" presStyleCnt="0"/>
      <dgm:spPr/>
    </dgm:pt>
    <dgm:pt modelId="{4EC9429D-FFCA-444D-9D62-75C66A9770C0}" type="pres">
      <dgm:prSet presAssocID="{2EF3A4F1-5AEE-447E-AD23-BD743C8512E3}" presName="comp" presStyleCnt="0"/>
      <dgm:spPr/>
    </dgm:pt>
    <dgm:pt modelId="{24DD2F3D-3419-41F4-A28A-4C0E440BFBFC}" type="pres">
      <dgm:prSet presAssocID="{2EF3A4F1-5AEE-447E-AD23-BD743C8512E3}" presName="box" presStyleLbl="node1" presStyleIdx="4" presStyleCnt="6"/>
      <dgm:spPr/>
    </dgm:pt>
    <dgm:pt modelId="{C8DAA9AB-2DB8-487D-82AB-30423FB7694F}" type="pres">
      <dgm:prSet presAssocID="{2EF3A4F1-5AEE-447E-AD23-BD743C8512E3}" presName="img" presStyleLbl="fgImgPlace1" presStyleIdx="4" presStyleCnt="6"/>
      <dgm:spPr>
        <a:blipFill>
          <a:blip xmlns:r="http://schemas.openxmlformats.org/officeDocument/2006/relationships" r:embed="rId5"/>
          <a:srcRect/>
          <a:stretch>
            <a:fillRect l="-9000" r="-9000"/>
          </a:stretch>
        </a:blipFill>
      </dgm:spPr>
    </dgm:pt>
    <dgm:pt modelId="{1DF60FF5-1692-4F14-9418-4A6784F8E1C4}" type="pres">
      <dgm:prSet presAssocID="{2EF3A4F1-5AEE-447E-AD23-BD743C8512E3}" presName="text" presStyleLbl="node1" presStyleIdx="4" presStyleCnt="6">
        <dgm:presLayoutVars>
          <dgm:bulletEnabled val="1"/>
        </dgm:presLayoutVars>
      </dgm:prSet>
      <dgm:spPr/>
    </dgm:pt>
    <dgm:pt modelId="{D0F0A79A-95DA-4747-9730-7D336C2A3CEE}" type="pres">
      <dgm:prSet presAssocID="{45EDCB36-B05E-48BE-958A-A5A5827AC2D5}" presName="spacer" presStyleCnt="0"/>
      <dgm:spPr/>
    </dgm:pt>
    <dgm:pt modelId="{6EFBBDBF-DB6D-4761-81C6-90B9F332AD57}" type="pres">
      <dgm:prSet presAssocID="{4B8EC34B-9E3F-4D3A-B17D-A20BB5FE40B1}" presName="comp" presStyleCnt="0"/>
      <dgm:spPr/>
    </dgm:pt>
    <dgm:pt modelId="{EBEFA365-9593-463D-935B-D4E139DEF1CB}" type="pres">
      <dgm:prSet presAssocID="{4B8EC34B-9E3F-4D3A-B17D-A20BB5FE40B1}" presName="box" presStyleLbl="node1" presStyleIdx="5" presStyleCnt="6" custLinFactNeighborX="-668" custLinFactNeighborY="-2963"/>
      <dgm:spPr/>
    </dgm:pt>
    <dgm:pt modelId="{F2014470-8025-4A30-8FC5-C99FDC75D747}" type="pres">
      <dgm:prSet presAssocID="{4B8EC34B-9E3F-4D3A-B17D-A20BB5FE40B1}" presName="img" presStyleLbl="fgImgPlace1" presStyleIdx="5" presStyleCnt="6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</dgm:pt>
    <dgm:pt modelId="{1DDC5C6D-6742-4B72-B639-BD9B04A772FB}" type="pres">
      <dgm:prSet presAssocID="{4B8EC34B-9E3F-4D3A-B17D-A20BB5FE40B1}" presName="text" presStyleLbl="node1" presStyleIdx="5" presStyleCnt="6">
        <dgm:presLayoutVars>
          <dgm:bulletEnabled val="1"/>
        </dgm:presLayoutVars>
      </dgm:prSet>
      <dgm:spPr/>
    </dgm:pt>
  </dgm:ptLst>
  <dgm:cxnLst>
    <dgm:cxn modelId="{BC8ADD0F-7A1F-4B51-A405-CB464DB3668D}" type="presOf" srcId="{4B8EC34B-9E3F-4D3A-B17D-A20BB5FE40B1}" destId="{EBEFA365-9593-463D-935B-D4E139DEF1CB}" srcOrd="0" destOrd="0" presId="urn:microsoft.com/office/officeart/2005/8/layout/vList4#1"/>
    <dgm:cxn modelId="{5D76C211-A995-414E-B657-800D7AD84F68}" srcId="{416B32F4-844B-45DD-A37D-01F88BEBA3ED}" destId="{2EF3A4F1-5AEE-447E-AD23-BD743C8512E3}" srcOrd="4" destOrd="0" parTransId="{D3735D23-1602-4777-B29D-0F7B6CDB7F0C}" sibTransId="{45EDCB36-B05E-48BE-958A-A5A5827AC2D5}"/>
    <dgm:cxn modelId="{78EC421B-CCD6-458F-A119-327B1A643120}" type="presOf" srcId="{11FB701D-4976-46C2-BE45-4A135282CC28}" destId="{BE6C551D-79C0-4A19-B12D-A40C28E7BD17}" srcOrd="0" destOrd="0" presId="urn:microsoft.com/office/officeart/2005/8/layout/vList4#1"/>
    <dgm:cxn modelId="{5368B936-1B0A-439F-B5E8-A91885A12E56}" type="presOf" srcId="{EF47C12A-35EF-4F88-A42A-FE355117D3FB}" destId="{040AEBA1-FCD6-4ACA-A388-6303CBFAA0C1}" srcOrd="0" destOrd="0" presId="urn:microsoft.com/office/officeart/2005/8/layout/vList4#1"/>
    <dgm:cxn modelId="{8E48E53F-7655-4E06-83B6-2F2C92640B75}" type="presOf" srcId="{2EF3A4F1-5AEE-447E-AD23-BD743C8512E3}" destId="{1DF60FF5-1692-4F14-9418-4A6784F8E1C4}" srcOrd="1" destOrd="0" presId="urn:microsoft.com/office/officeart/2005/8/layout/vList4#1"/>
    <dgm:cxn modelId="{63FCB140-B643-46B7-AEA6-EE73EE14EA9A}" type="presOf" srcId="{416B32F4-844B-45DD-A37D-01F88BEBA3ED}" destId="{C1AD8E19-7389-438C-8E69-4A138ECBD8F0}" srcOrd="0" destOrd="0" presId="urn:microsoft.com/office/officeart/2005/8/layout/vList4#1"/>
    <dgm:cxn modelId="{F243295D-4109-44D2-B972-BA203DF1AA55}" srcId="{416B32F4-844B-45DD-A37D-01F88BEBA3ED}" destId="{4B8EC34B-9E3F-4D3A-B17D-A20BB5FE40B1}" srcOrd="5" destOrd="0" parTransId="{BE62999A-37CF-48DF-A820-3BC7372B4C2F}" sibTransId="{AA1492F8-4EA0-4BAD-B4D4-C9245778505C}"/>
    <dgm:cxn modelId="{F9A2AD42-261F-4FF4-96AC-271B7DD67031}" type="presOf" srcId="{AD41F1C4-F66A-4B40-82C8-0990FCBBC025}" destId="{D3820E7B-50DF-4095-88A2-EA32134F7B9C}" srcOrd="1" destOrd="0" presId="urn:microsoft.com/office/officeart/2005/8/layout/vList4#1"/>
    <dgm:cxn modelId="{CF905363-3AD0-4E19-A2BB-8928A6702C64}" srcId="{416B32F4-844B-45DD-A37D-01F88BEBA3ED}" destId="{EF47C12A-35EF-4F88-A42A-FE355117D3FB}" srcOrd="0" destOrd="0" parTransId="{8A01716B-0E22-4C25-A454-E20F0C1F2F1C}" sibTransId="{5D1B7AF9-71BB-487F-BC7B-653E3D53CAC8}"/>
    <dgm:cxn modelId="{FE466748-0813-407C-ACDE-98C942ED6843}" type="presOf" srcId="{11FB701D-4976-46C2-BE45-4A135282CC28}" destId="{4C4FFC96-A01F-4385-A0C4-0EEBF3848165}" srcOrd="1" destOrd="0" presId="urn:microsoft.com/office/officeart/2005/8/layout/vList4#1"/>
    <dgm:cxn modelId="{ADF70954-A661-4B9A-9852-6D8FEA203651}" type="presOf" srcId="{4B8EC34B-9E3F-4D3A-B17D-A20BB5FE40B1}" destId="{1DDC5C6D-6742-4B72-B639-BD9B04A772FB}" srcOrd="1" destOrd="0" presId="urn:microsoft.com/office/officeart/2005/8/layout/vList4#1"/>
    <dgm:cxn modelId="{06C1108D-490E-4043-A962-4024F9B6BAED}" type="presOf" srcId="{2EF3A4F1-5AEE-447E-AD23-BD743C8512E3}" destId="{24DD2F3D-3419-41F4-A28A-4C0E440BFBFC}" srcOrd="0" destOrd="0" presId="urn:microsoft.com/office/officeart/2005/8/layout/vList4#1"/>
    <dgm:cxn modelId="{38977891-09D2-4426-A8DE-F907301322C8}" srcId="{416B32F4-844B-45DD-A37D-01F88BEBA3ED}" destId="{11FB701D-4976-46C2-BE45-4A135282CC28}" srcOrd="1" destOrd="0" parTransId="{368C0435-61A0-4F4E-AA55-CB4556DFFCD5}" sibTransId="{13B0B652-036F-482F-B703-2914E4B5292B}"/>
    <dgm:cxn modelId="{AC4AF4A7-BE9A-4F1D-8252-B7CEB0A07D58}" type="presOf" srcId="{AD41F1C4-F66A-4B40-82C8-0990FCBBC025}" destId="{7951D294-9EE4-4979-B5FB-5599FC4A9C26}" srcOrd="0" destOrd="0" presId="urn:microsoft.com/office/officeart/2005/8/layout/vList4#1"/>
    <dgm:cxn modelId="{2D6679B5-CAD1-4286-887B-2568936117BA}" srcId="{416B32F4-844B-45DD-A37D-01F88BEBA3ED}" destId="{99E9D9F2-81C7-460B-997D-CDA2B13A87DB}" srcOrd="2" destOrd="0" parTransId="{8F72B943-B6C9-4133-B28A-7EDB008BF713}" sibTransId="{B0923BE2-FEE9-4BAE-B5D5-A6773C53D2BC}"/>
    <dgm:cxn modelId="{5A3D56BC-FF2A-4834-AA5D-D6AA925397F0}" srcId="{416B32F4-844B-45DD-A37D-01F88BEBA3ED}" destId="{AD41F1C4-F66A-4B40-82C8-0990FCBBC025}" srcOrd="3" destOrd="0" parTransId="{613CC7DE-B629-4A08-B8B4-F6115874D96A}" sibTransId="{5D9DF355-BD97-4F47-96A6-360770C85573}"/>
    <dgm:cxn modelId="{F4AED5E0-33C3-4FC0-B589-598910B9AB9E}" type="presOf" srcId="{99E9D9F2-81C7-460B-997D-CDA2B13A87DB}" destId="{99351042-5127-40B5-A38B-CB53BADE0413}" srcOrd="1" destOrd="0" presId="urn:microsoft.com/office/officeart/2005/8/layout/vList4#1"/>
    <dgm:cxn modelId="{79AE19E5-5237-42A2-A2E3-89D588DBC452}" type="presOf" srcId="{EF47C12A-35EF-4F88-A42A-FE355117D3FB}" destId="{3312AE79-3573-42E9-BD76-1C4F0DEBAADC}" srcOrd="1" destOrd="0" presId="urn:microsoft.com/office/officeart/2005/8/layout/vList4#1"/>
    <dgm:cxn modelId="{DD70B6EB-4969-4226-8447-9E09E09CBA84}" type="presOf" srcId="{99E9D9F2-81C7-460B-997D-CDA2B13A87DB}" destId="{0C496979-FAFA-49DB-B74E-C258585E3EB5}" srcOrd="0" destOrd="0" presId="urn:microsoft.com/office/officeart/2005/8/layout/vList4#1"/>
    <dgm:cxn modelId="{921F8FD2-184F-4E9F-96D3-F50B9830ECFF}" type="presParOf" srcId="{C1AD8E19-7389-438C-8E69-4A138ECBD8F0}" destId="{0FD29CDE-2250-410E-9556-D1AA3B3BE634}" srcOrd="0" destOrd="0" presId="urn:microsoft.com/office/officeart/2005/8/layout/vList4#1"/>
    <dgm:cxn modelId="{FAEA1606-8070-452F-921A-1570929E96E7}" type="presParOf" srcId="{0FD29CDE-2250-410E-9556-D1AA3B3BE634}" destId="{040AEBA1-FCD6-4ACA-A388-6303CBFAA0C1}" srcOrd="0" destOrd="0" presId="urn:microsoft.com/office/officeart/2005/8/layout/vList4#1"/>
    <dgm:cxn modelId="{BDB5729D-665A-470A-9B6E-B2A084958F1B}" type="presParOf" srcId="{0FD29CDE-2250-410E-9556-D1AA3B3BE634}" destId="{8ED1BF98-D06D-4698-8E13-0861B1A00807}" srcOrd="1" destOrd="0" presId="urn:microsoft.com/office/officeart/2005/8/layout/vList4#1"/>
    <dgm:cxn modelId="{E6742A7E-B943-4BB0-8F48-3A7C2E072036}" type="presParOf" srcId="{0FD29CDE-2250-410E-9556-D1AA3B3BE634}" destId="{3312AE79-3573-42E9-BD76-1C4F0DEBAADC}" srcOrd="2" destOrd="0" presId="urn:microsoft.com/office/officeart/2005/8/layout/vList4#1"/>
    <dgm:cxn modelId="{99E24CDF-9933-43DA-A617-0F691127FADE}" type="presParOf" srcId="{C1AD8E19-7389-438C-8E69-4A138ECBD8F0}" destId="{942416D4-4637-4C48-97BB-B01C4C18B95B}" srcOrd="1" destOrd="0" presId="urn:microsoft.com/office/officeart/2005/8/layout/vList4#1"/>
    <dgm:cxn modelId="{CE223968-0201-44A2-8B15-259E02DE2D93}" type="presParOf" srcId="{C1AD8E19-7389-438C-8E69-4A138ECBD8F0}" destId="{388B91A2-2E43-4108-9ACD-7D627B4BE7CE}" srcOrd="2" destOrd="0" presId="urn:microsoft.com/office/officeart/2005/8/layout/vList4#1"/>
    <dgm:cxn modelId="{83BE35FD-0C6E-48EC-B184-DBD33882E649}" type="presParOf" srcId="{388B91A2-2E43-4108-9ACD-7D627B4BE7CE}" destId="{BE6C551D-79C0-4A19-B12D-A40C28E7BD17}" srcOrd="0" destOrd="0" presId="urn:microsoft.com/office/officeart/2005/8/layout/vList4#1"/>
    <dgm:cxn modelId="{062B707D-7752-444A-8F36-DDC311981735}" type="presParOf" srcId="{388B91A2-2E43-4108-9ACD-7D627B4BE7CE}" destId="{3B696FB4-6C9E-4608-9835-6939DADF2A9D}" srcOrd="1" destOrd="0" presId="urn:microsoft.com/office/officeart/2005/8/layout/vList4#1"/>
    <dgm:cxn modelId="{6D374992-4E87-426F-A2E0-860FE1A14A3E}" type="presParOf" srcId="{388B91A2-2E43-4108-9ACD-7D627B4BE7CE}" destId="{4C4FFC96-A01F-4385-A0C4-0EEBF3848165}" srcOrd="2" destOrd="0" presId="urn:microsoft.com/office/officeart/2005/8/layout/vList4#1"/>
    <dgm:cxn modelId="{1E1F2167-9091-4929-96F9-AFF37DD00F38}" type="presParOf" srcId="{C1AD8E19-7389-438C-8E69-4A138ECBD8F0}" destId="{FF076208-67B0-4DEE-8DA4-B6EC46A99EB7}" srcOrd="3" destOrd="0" presId="urn:microsoft.com/office/officeart/2005/8/layout/vList4#1"/>
    <dgm:cxn modelId="{E9518C01-17D1-4460-A021-7B0DE0A2AC71}" type="presParOf" srcId="{C1AD8E19-7389-438C-8E69-4A138ECBD8F0}" destId="{9037C085-9C85-4962-A58E-55F969843077}" srcOrd="4" destOrd="0" presId="urn:microsoft.com/office/officeart/2005/8/layout/vList4#1"/>
    <dgm:cxn modelId="{57C31195-A676-475C-BEE7-3D87528592BC}" type="presParOf" srcId="{9037C085-9C85-4962-A58E-55F969843077}" destId="{0C496979-FAFA-49DB-B74E-C258585E3EB5}" srcOrd="0" destOrd="0" presId="urn:microsoft.com/office/officeart/2005/8/layout/vList4#1"/>
    <dgm:cxn modelId="{E376865B-E345-4E59-9572-33F8F1493615}" type="presParOf" srcId="{9037C085-9C85-4962-A58E-55F969843077}" destId="{E361F520-2F14-4D26-BC6C-A42C8708D880}" srcOrd="1" destOrd="0" presId="urn:microsoft.com/office/officeart/2005/8/layout/vList4#1"/>
    <dgm:cxn modelId="{00A8BCA3-CDD4-4FA9-AA77-76BFCCB8B227}" type="presParOf" srcId="{9037C085-9C85-4962-A58E-55F969843077}" destId="{99351042-5127-40B5-A38B-CB53BADE0413}" srcOrd="2" destOrd="0" presId="urn:microsoft.com/office/officeart/2005/8/layout/vList4#1"/>
    <dgm:cxn modelId="{1C8C748E-0B8B-4A9C-820B-FA1E65E1A72F}" type="presParOf" srcId="{C1AD8E19-7389-438C-8E69-4A138ECBD8F0}" destId="{4A8F5E31-A5AA-4279-ACFC-1DFDBD31A4C9}" srcOrd="5" destOrd="0" presId="urn:microsoft.com/office/officeart/2005/8/layout/vList4#1"/>
    <dgm:cxn modelId="{CEB04941-909F-48AE-9266-2175F181670D}" type="presParOf" srcId="{C1AD8E19-7389-438C-8E69-4A138ECBD8F0}" destId="{C1E318D0-153C-40BA-8F02-C755CDAC0BCC}" srcOrd="6" destOrd="0" presId="urn:microsoft.com/office/officeart/2005/8/layout/vList4#1"/>
    <dgm:cxn modelId="{F47D99FF-65D5-4665-BA07-91EB3D8EE562}" type="presParOf" srcId="{C1E318D0-153C-40BA-8F02-C755CDAC0BCC}" destId="{7951D294-9EE4-4979-B5FB-5599FC4A9C26}" srcOrd="0" destOrd="0" presId="urn:microsoft.com/office/officeart/2005/8/layout/vList4#1"/>
    <dgm:cxn modelId="{07A40E5A-1CC7-4C95-A51E-95C2CEB2DFBD}" type="presParOf" srcId="{C1E318D0-153C-40BA-8F02-C755CDAC0BCC}" destId="{41BCFE36-951E-4CE1-BE96-CDFAE3518387}" srcOrd="1" destOrd="0" presId="urn:microsoft.com/office/officeart/2005/8/layout/vList4#1"/>
    <dgm:cxn modelId="{CC67BEBC-A302-4251-8F3D-4791EABA273D}" type="presParOf" srcId="{C1E318D0-153C-40BA-8F02-C755CDAC0BCC}" destId="{D3820E7B-50DF-4095-88A2-EA32134F7B9C}" srcOrd="2" destOrd="0" presId="urn:microsoft.com/office/officeart/2005/8/layout/vList4#1"/>
    <dgm:cxn modelId="{D5C7D0B0-A952-4A02-8F39-FD3D9C8944B2}" type="presParOf" srcId="{C1AD8E19-7389-438C-8E69-4A138ECBD8F0}" destId="{83DFCB97-ABE4-4736-A1DE-474EE5EF4BC1}" srcOrd="7" destOrd="0" presId="urn:microsoft.com/office/officeart/2005/8/layout/vList4#1"/>
    <dgm:cxn modelId="{13C200E2-D9A5-4F42-A6A8-C6B5A69BA325}" type="presParOf" srcId="{C1AD8E19-7389-438C-8E69-4A138ECBD8F0}" destId="{4EC9429D-FFCA-444D-9D62-75C66A9770C0}" srcOrd="8" destOrd="0" presId="urn:microsoft.com/office/officeart/2005/8/layout/vList4#1"/>
    <dgm:cxn modelId="{25EDB8A4-6E6B-4FBD-A722-AEF31F16A8A0}" type="presParOf" srcId="{4EC9429D-FFCA-444D-9D62-75C66A9770C0}" destId="{24DD2F3D-3419-41F4-A28A-4C0E440BFBFC}" srcOrd="0" destOrd="0" presId="urn:microsoft.com/office/officeart/2005/8/layout/vList4#1"/>
    <dgm:cxn modelId="{49538B89-9323-4A5D-AB71-6389059876A6}" type="presParOf" srcId="{4EC9429D-FFCA-444D-9D62-75C66A9770C0}" destId="{C8DAA9AB-2DB8-487D-82AB-30423FB7694F}" srcOrd="1" destOrd="0" presId="urn:microsoft.com/office/officeart/2005/8/layout/vList4#1"/>
    <dgm:cxn modelId="{B0E7CD59-6B0F-4605-91EA-29F1BB7BD721}" type="presParOf" srcId="{4EC9429D-FFCA-444D-9D62-75C66A9770C0}" destId="{1DF60FF5-1692-4F14-9418-4A6784F8E1C4}" srcOrd="2" destOrd="0" presId="urn:microsoft.com/office/officeart/2005/8/layout/vList4#1"/>
    <dgm:cxn modelId="{CEB324C4-BE4F-43A3-B844-40D02EAE9F01}" type="presParOf" srcId="{C1AD8E19-7389-438C-8E69-4A138ECBD8F0}" destId="{D0F0A79A-95DA-4747-9730-7D336C2A3CEE}" srcOrd="9" destOrd="0" presId="urn:microsoft.com/office/officeart/2005/8/layout/vList4#1"/>
    <dgm:cxn modelId="{A7036E2E-EB14-47A3-ADDB-D30B1883C1A9}" type="presParOf" srcId="{C1AD8E19-7389-438C-8E69-4A138ECBD8F0}" destId="{6EFBBDBF-DB6D-4761-81C6-90B9F332AD57}" srcOrd="10" destOrd="0" presId="urn:microsoft.com/office/officeart/2005/8/layout/vList4#1"/>
    <dgm:cxn modelId="{7AB03233-37B9-4ADF-BB42-8DDB2434E3A4}" type="presParOf" srcId="{6EFBBDBF-DB6D-4761-81C6-90B9F332AD57}" destId="{EBEFA365-9593-463D-935B-D4E139DEF1CB}" srcOrd="0" destOrd="0" presId="urn:microsoft.com/office/officeart/2005/8/layout/vList4#1"/>
    <dgm:cxn modelId="{A29591D4-D65B-41F3-9EE3-440071EE0493}" type="presParOf" srcId="{6EFBBDBF-DB6D-4761-81C6-90B9F332AD57}" destId="{F2014470-8025-4A30-8FC5-C99FDC75D747}" srcOrd="1" destOrd="0" presId="urn:microsoft.com/office/officeart/2005/8/layout/vList4#1"/>
    <dgm:cxn modelId="{B1DC6C0F-97B9-46DE-BD28-CC838F8573DE}" type="presParOf" srcId="{6EFBBDBF-DB6D-4761-81C6-90B9F332AD57}" destId="{1DDC5C6D-6742-4B72-B639-BD9B04A772FB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9C7F469-A184-4586-9E25-3625948339D9}" type="doc">
      <dgm:prSet loTypeId="urn:microsoft.com/office/officeart/2005/8/layout/vList4#2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70F9D23-04A4-41BE-86A1-0B398BDC87F7}">
      <dgm:prSet phldrT="[Текст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olidFill>
          <a:srgbClr val="00B0F0"/>
        </a:solidFill>
      </dgm:spPr>
      <dgm:t>
        <a:bodyPr/>
        <a:lstStyle/>
        <a:p>
          <a:r>
            <a:rPr lang="ru-RU" sz="1700" b="1" dirty="0"/>
            <a:t>Культура</a:t>
          </a:r>
        </a:p>
      </dgm:t>
    </dgm:pt>
    <dgm:pt modelId="{82E5310E-0EFE-4B25-89CF-5E2FD942B4F2}" type="parTrans" cxnId="{F916ACC6-D738-4F21-BA5B-92F2FA805B27}">
      <dgm:prSet/>
      <dgm:spPr/>
      <dgm:t>
        <a:bodyPr/>
        <a:lstStyle/>
        <a:p>
          <a:endParaRPr lang="ru-RU"/>
        </a:p>
      </dgm:t>
    </dgm:pt>
    <dgm:pt modelId="{1370066F-C89D-4AE4-9EC7-922B23C4F3EF}" type="sibTrans" cxnId="{F916ACC6-D738-4F21-BA5B-92F2FA805B27}">
      <dgm:prSet/>
      <dgm:spPr/>
      <dgm:t>
        <a:bodyPr/>
        <a:lstStyle/>
        <a:p>
          <a:endParaRPr lang="ru-RU"/>
        </a:p>
      </dgm:t>
    </dgm:pt>
    <dgm:pt modelId="{422037A7-157B-43B5-B58E-D8CD9AD607A4}">
      <dgm:prSet phldrT="[Текст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700" b="1" dirty="0"/>
            <a:t>Социальная политика</a:t>
          </a:r>
        </a:p>
      </dgm:t>
    </dgm:pt>
    <dgm:pt modelId="{AC1BFF12-BF04-4626-8843-6A7574ECFB3A}" type="parTrans" cxnId="{DA1E9955-838C-4781-B3BC-8DF993CEF273}">
      <dgm:prSet/>
      <dgm:spPr/>
      <dgm:t>
        <a:bodyPr/>
        <a:lstStyle/>
        <a:p>
          <a:endParaRPr lang="ru-RU"/>
        </a:p>
      </dgm:t>
    </dgm:pt>
    <dgm:pt modelId="{6302276C-01EF-4951-B205-D253CB4D43F6}" type="sibTrans" cxnId="{DA1E9955-838C-4781-B3BC-8DF993CEF273}">
      <dgm:prSet/>
      <dgm:spPr/>
      <dgm:t>
        <a:bodyPr/>
        <a:lstStyle/>
        <a:p>
          <a:endParaRPr lang="ru-RU"/>
        </a:p>
      </dgm:t>
    </dgm:pt>
    <dgm:pt modelId="{900A90EC-FEE7-4FEE-93E6-31E4B0F181AE}">
      <dgm:prSet phldrT="[Текст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>
        <a:solidFill>
          <a:srgbClr val="B01872"/>
        </a:solidFill>
      </dgm:spPr>
      <dgm:t>
        <a:bodyPr/>
        <a:lstStyle/>
        <a:p>
          <a:r>
            <a:rPr lang="ru-RU" sz="1700" b="1" dirty="0"/>
            <a:t>Физическая культура и спорт</a:t>
          </a:r>
        </a:p>
      </dgm:t>
    </dgm:pt>
    <dgm:pt modelId="{B32D78A2-38D1-4DCB-BB1F-24112DAB0A5D}" type="parTrans" cxnId="{A58C9531-0F05-467F-988D-89BCEB7101F4}">
      <dgm:prSet/>
      <dgm:spPr/>
      <dgm:t>
        <a:bodyPr/>
        <a:lstStyle/>
        <a:p>
          <a:endParaRPr lang="ru-RU"/>
        </a:p>
      </dgm:t>
    </dgm:pt>
    <dgm:pt modelId="{FBDD8B16-B85F-44DA-844C-0B6B700C8301}" type="sibTrans" cxnId="{A58C9531-0F05-467F-988D-89BCEB7101F4}">
      <dgm:prSet/>
      <dgm:spPr/>
      <dgm:t>
        <a:bodyPr/>
        <a:lstStyle/>
        <a:p>
          <a:endParaRPr lang="ru-RU"/>
        </a:p>
      </dgm:t>
    </dgm:pt>
    <dgm:pt modelId="{9F721E8E-E571-4909-B058-617CFDCB5E03}">
      <dgm:prSet phldrT="[Текст]"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>
        <a:solidFill>
          <a:srgbClr val="7030A0"/>
        </a:solidFill>
      </dgm:spPr>
      <dgm:t>
        <a:bodyPr/>
        <a:lstStyle/>
        <a:p>
          <a:r>
            <a:rPr lang="ru-RU" sz="1700" b="1" dirty="0">
              <a:solidFill>
                <a:schemeClr val="bg1"/>
              </a:solidFill>
            </a:rPr>
            <a:t>Обслуживание муниципального долга</a:t>
          </a:r>
        </a:p>
      </dgm:t>
    </dgm:pt>
    <dgm:pt modelId="{B5AFC794-8E9D-4273-99F1-05079703A093}" type="parTrans" cxnId="{5D6CADE4-ED7B-401B-9872-82AB247995D0}">
      <dgm:prSet/>
      <dgm:spPr/>
      <dgm:t>
        <a:bodyPr/>
        <a:lstStyle/>
        <a:p>
          <a:endParaRPr lang="ru-RU"/>
        </a:p>
      </dgm:t>
    </dgm:pt>
    <dgm:pt modelId="{FD3F37AE-32F5-4A21-8131-1B96164ADA17}" type="sibTrans" cxnId="{5D6CADE4-ED7B-401B-9872-82AB247995D0}">
      <dgm:prSet/>
      <dgm:spPr/>
      <dgm:t>
        <a:bodyPr/>
        <a:lstStyle/>
        <a:p>
          <a:endParaRPr lang="ru-RU"/>
        </a:p>
      </dgm:t>
    </dgm:pt>
    <dgm:pt modelId="{9CABC1C4-8484-4DDC-956C-17E26C2203BC}">
      <dgm:prSet phldrT="[Текст]"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solidFill>
          <a:srgbClr val="00B050"/>
        </a:solidFill>
      </dgm:spPr>
      <dgm:t>
        <a:bodyPr/>
        <a:lstStyle/>
        <a:p>
          <a:r>
            <a:rPr lang="ru-RU" sz="1700" b="1" dirty="0"/>
            <a:t>Образование</a:t>
          </a:r>
        </a:p>
      </dgm:t>
    </dgm:pt>
    <dgm:pt modelId="{8FD83603-E4A6-4FD2-A260-B735E384262A}" type="sibTrans" cxnId="{0A21C2C5-9654-4589-A68A-C873E210781C}">
      <dgm:prSet/>
      <dgm:spPr/>
      <dgm:t>
        <a:bodyPr/>
        <a:lstStyle/>
        <a:p>
          <a:endParaRPr lang="ru-RU"/>
        </a:p>
      </dgm:t>
    </dgm:pt>
    <dgm:pt modelId="{87D5C0BD-89DA-46F8-B395-BB027408AD12}" type="parTrans" cxnId="{0A21C2C5-9654-4589-A68A-C873E210781C}">
      <dgm:prSet/>
      <dgm:spPr/>
      <dgm:t>
        <a:bodyPr/>
        <a:lstStyle/>
        <a:p>
          <a:endParaRPr lang="ru-RU"/>
        </a:p>
      </dgm:t>
    </dgm:pt>
    <dgm:pt modelId="{3CEDFA85-F5E9-4666-8F20-F903B63DB67C}">
      <dgm:prSet/>
      <dgm:spPr>
        <a:solidFill>
          <a:srgbClr val="92D050"/>
        </a:solidFill>
      </dgm:spPr>
      <dgm:t>
        <a:bodyPr/>
        <a:lstStyle/>
        <a:p>
          <a:endParaRPr lang="ru-RU" dirty="0"/>
        </a:p>
      </dgm:t>
    </dgm:pt>
    <dgm:pt modelId="{CFBCCCBA-BBA7-4459-AEC6-EAFFFF93C9A3}" type="parTrans" cxnId="{066AFE93-1A36-4DC9-852C-83964BF57002}">
      <dgm:prSet/>
      <dgm:spPr/>
      <dgm:t>
        <a:bodyPr/>
        <a:lstStyle/>
        <a:p>
          <a:endParaRPr lang="ru-RU"/>
        </a:p>
      </dgm:t>
    </dgm:pt>
    <dgm:pt modelId="{C4317A53-7614-47F5-B7F5-1A7937AA1F1C}" type="sibTrans" cxnId="{066AFE93-1A36-4DC9-852C-83964BF57002}">
      <dgm:prSet/>
      <dgm:spPr/>
      <dgm:t>
        <a:bodyPr/>
        <a:lstStyle/>
        <a:p>
          <a:endParaRPr lang="ru-RU"/>
        </a:p>
      </dgm:t>
    </dgm:pt>
    <dgm:pt modelId="{8CCC78B7-39A5-42B5-886E-531F670C94E1}" type="pres">
      <dgm:prSet presAssocID="{C9C7F469-A184-4586-9E25-3625948339D9}" presName="linear" presStyleCnt="0">
        <dgm:presLayoutVars>
          <dgm:dir/>
          <dgm:resizeHandles val="exact"/>
        </dgm:presLayoutVars>
      </dgm:prSet>
      <dgm:spPr/>
    </dgm:pt>
    <dgm:pt modelId="{23626123-BBD6-4D21-9F06-1565E8CF1373}" type="pres">
      <dgm:prSet presAssocID="{9CABC1C4-8484-4DDC-956C-17E26C2203BC}" presName="comp" presStyleCnt="0"/>
      <dgm:spPr/>
    </dgm:pt>
    <dgm:pt modelId="{57D3C1F7-7888-4285-A2FF-FBCBB95071B3}" type="pres">
      <dgm:prSet presAssocID="{9CABC1C4-8484-4DDC-956C-17E26C2203BC}" presName="box" presStyleLbl="node1" presStyleIdx="0" presStyleCnt="6"/>
      <dgm:spPr/>
    </dgm:pt>
    <dgm:pt modelId="{3186FCAE-73CA-4967-8A3B-8BDC12EA1776}" type="pres">
      <dgm:prSet presAssocID="{9CABC1C4-8484-4DDC-956C-17E26C2203BC}" presName="img" presStyleLbl="fgImgPlace1" presStyleIdx="0" presStyleCnt="6" custLinFactNeighborX="-7136" custLinFactNeighborY="544"/>
      <dgm:spPr>
        <a:blipFill>
          <a:blip xmlns:r="http://schemas.openxmlformats.org/officeDocument/2006/relationships" r:embed="rId1" cstate="print"/>
          <a:srcRect/>
          <a:stretch>
            <a:fillRect l="-3000" r="-3000"/>
          </a:stretch>
        </a:blipFill>
      </dgm:spPr>
    </dgm:pt>
    <dgm:pt modelId="{719D7762-03A5-4038-8D60-B6273B881735}" type="pres">
      <dgm:prSet presAssocID="{9CABC1C4-8484-4DDC-956C-17E26C2203BC}" presName="text" presStyleLbl="node1" presStyleIdx="0" presStyleCnt="6">
        <dgm:presLayoutVars>
          <dgm:bulletEnabled val="1"/>
        </dgm:presLayoutVars>
      </dgm:prSet>
      <dgm:spPr/>
    </dgm:pt>
    <dgm:pt modelId="{139E8A76-A9F4-4157-93DB-07F744855879}" type="pres">
      <dgm:prSet presAssocID="{8FD83603-E4A6-4FD2-A260-B735E384262A}" presName="spacer" presStyleCnt="0"/>
      <dgm:spPr/>
    </dgm:pt>
    <dgm:pt modelId="{5E51CEF9-5B49-4896-A981-5E39F055D429}" type="pres">
      <dgm:prSet presAssocID="{C70F9D23-04A4-41BE-86A1-0B398BDC87F7}" presName="comp" presStyleCnt="0"/>
      <dgm:spPr/>
    </dgm:pt>
    <dgm:pt modelId="{38B14FA5-C2EF-4C44-9D3B-6BE1AA509BB2}" type="pres">
      <dgm:prSet presAssocID="{C70F9D23-04A4-41BE-86A1-0B398BDC87F7}" presName="box" presStyleLbl="node1" presStyleIdx="1" presStyleCnt="6"/>
      <dgm:spPr/>
    </dgm:pt>
    <dgm:pt modelId="{88B6401A-5562-4A0D-8530-B7DEFF94B929}" type="pres">
      <dgm:prSet presAssocID="{C70F9D23-04A4-41BE-86A1-0B398BDC87F7}" presName="img" presStyleLbl="fgImgPlace1" presStyleIdx="1" presStyleCnt="6"/>
      <dgm:spPr>
        <a:blipFill>
          <a:blip xmlns:r="http://schemas.openxmlformats.org/officeDocument/2006/relationships" r:embed="rId2" cstate="print"/>
          <a:srcRect/>
          <a:stretch>
            <a:fillRect t="-5000" b="-5000"/>
          </a:stretch>
        </a:blipFill>
      </dgm:spPr>
    </dgm:pt>
    <dgm:pt modelId="{B15E5BF4-C893-4849-8C52-BF4CF884AB87}" type="pres">
      <dgm:prSet presAssocID="{C70F9D23-04A4-41BE-86A1-0B398BDC87F7}" presName="text" presStyleLbl="node1" presStyleIdx="1" presStyleCnt="6">
        <dgm:presLayoutVars>
          <dgm:bulletEnabled val="1"/>
        </dgm:presLayoutVars>
      </dgm:prSet>
      <dgm:spPr/>
    </dgm:pt>
    <dgm:pt modelId="{304687CB-FF2A-441C-9894-ED0FABDFC689}" type="pres">
      <dgm:prSet presAssocID="{1370066F-C89D-4AE4-9EC7-922B23C4F3EF}" presName="spacer" presStyleCnt="0"/>
      <dgm:spPr/>
    </dgm:pt>
    <dgm:pt modelId="{5BE283FC-858B-43E0-85D0-AB8E89CDD551}" type="pres">
      <dgm:prSet presAssocID="{3CEDFA85-F5E9-4666-8F20-F903B63DB67C}" presName="comp" presStyleCnt="0"/>
      <dgm:spPr/>
    </dgm:pt>
    <dgm:pt modelId="{4E18C3C8-F0CF-4C86-B4CF-D81AEFDD7D89}" type="pres">
      <dgm:prSet presAssocID="{3CEDFA85-F5E9-4666-8F20-F903B63DB67C}" presName="box" presStyleLbl="node1" presStyleIdx="2" presStyleCnt="6" custLinFactNeighborY="-4852"/>
      <dgm:spPr/>
    </dgm:pt>
    <dgm:pt modelId="{5C4A364F-E6EC-4D9A-9E61-9CEB821062B9}" type="pres">
      <dgm:prSet presAssocID="{3CEDFA85-F5E9-4666-8F20-F903B63DB67C}" presName="img" presStyleLbl="fgImgPlace1" presStyleIdx="2" presStyleCnt="6" custScaleY="100000" custLinFactNeighborX="-1052" custLinFactNeighborY="2759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7A6D5C1F-A94E-4939-91A1-15374FDBA4B9}" type="pres">
      <dgm:prSet presAssocID="{3CEDFA85-F5E9-4666-8F20-F903B63DB67C}" presName="text" presStyleLbl="node1" presStyleIdx="2" presStyleCnt="6">
        <dgm:presLayoutVars>
          <dgm:bulletEnabled val="1"/>
        </dgm:presLayoutVars>
      </dgm:prSet>
      <dgm:spPr/>
    </dgm:pt>
    <dgm:pt modelId="{1A378524-F34E-4E80-A969-E3B79BAE9928}" type="pres">
      <dgm:prSet presAssocID="{C4317A53-7614-47F5-B7F5-1A7937AA1F1C}" presName="spacer" presStyleCnt="0"/>
      <dgm:spPr/>
    </dgm:pt>
    <dgm:pt modelId="{E5D30A50-9E72-4F85-A9E6-7B981B304FFA}" type="pres">
      <dgm:prSet presAssocID="{422037A7-157B-43B5-B58E-D8CD9AD607A4}" presName="comp" presStyleCnt="0"/>
      <dgm:spPr/>
    </dgm:pt>
    <dgm:pt modelId="{093922C7-A275-4CA3-BE4F-D01127161748}" type="pres">
      <dgm:prSet presAssocID="{422037A7-157B-43B5-B58E-D8CD9AD607A4}" presName="box" presStyleLbl="node1" presStyleIdx="3" presStyleCnt="6"/>
      <dgm:spPr/>
    </dgm:pt>
    <dgm:pt modelId="{175F1096-F761-4C44-B005-F48A3B278E98}" type="pres">
      <dgm:prSet presAssocID="{422037A7-157B-43B5-B58E-D8CD9AD607A4}" presName="img" presStyleLbl="fgImgPlace1" presStyleIdx="3" presStyleCnt="6" custLinFactNeighborX="-7136" custLinFactNeighborY="3866"/>
      <dgm:spPr>
        <a:blipFill>
          <a:blip xmlns:r="http://schemas.openxmlformats.org/officeDocument/2006/relationships" r:embed="rId4" cstate="print"/>
          <a:srcRect/>
          <a:stretch>
            <a:fillRect l="-12000" r="-12000"/>
          </a:stretch>
        </a:blipFill>
      </dgm:spPr>
    </dgm:pt>
    <dgm:pt modelId="{4F487CC7-B26B-479E-A388-AB5A4820E1BE}" type="pres">
      <dgm:prSet presAssocID="{422037A7-157B-43B5-B58E-D8CD9AD607A4}" presName="text" presStyleLbl="node1" presStyleIdx="3" presStyleCnt="6">
        <dgm:presLayoutVars>
          <dgm:bulletEnabled val="1"/>
        </dgm:presLayoutVars>
      </dgm:prSet>
      <dgm:spPr/>
    </dgm:pt>
    <dgm:pt modelId="{5ABF9E6D-E5A9-4D38-9912-A0D71DC7F4CD}" type="pres">
      <dgm:prSet presAssocID="{6302276C-01EF-4951-B205-D253CB4D43F6}" presName="spacer" presStyleCnt="0"/>
      <dgm:spPr/>
    </dgm:pt>
    <dgm:pt modelId="{65DC12F6-4907-4EA3-B5D1-9C9ECCF6BF3B}" type="pres">
      <dgm:prSet presAssocID="{900A90EC-FEE7-4FEE-93E6-31E4B0F181AE}" presName="comp" presStyleCnt="0"/>
      <dgm:spPr/>
    </dgm:pt>
    <dgm:pt modelId="{73445658-1D2B-4BA1-9B65-A906E5D9163B}" type="pres">
      <dgm:prSet presAssocID="{900A90EC-FEE7-4FEE-93E6-31E4B0F181AE}" presName="box" presStyleLbl="node1" presStyleIdx="4" presStyleCnt="6"/>
      <dgm:spPr/>
    </dgm:pt>
    <dgm:pt modelId="{DC2A0710-CC41-4425-96E6-E88DE885E17B}" type="pres">
      <dgm:prSet presAssocID="{900A90EC-FEE7-4FEE-93E6-31E4B0F181AE}" presName="img" presStyleLbl="fgImgPlace1" presStyleIdx="4" presStyleCnt="6"/>
      <dgm:spPr>
        <a:blipFill>
          <a:blip xmlns:r="http://schemas.openxmlformats.org/officeDocument/2006/relationships" r:embed="rId5" cstate="print"/>
          <a:srcRect/>
          <a:stretch>
            <a:fillRect t="-5000" b="-5000"/>
          </a:stretch>
        </a:blipFill>
      </dgm:spPr>
    </dgm:pt>
    <dgm:pt modelId="{0D0260C3-8C18-42CE-B591-8CDCC1E2DB39}" type="pres">
      <dgm:prSet presAssocID="{900A90EC-FEE7-4FEE-93E6-31E4B0F181AE}" presName="text" presStyleLbl="node1" presStyleIdx="4" presStyleCnt="6">
        <dgm:presLayoutVars>
          <dgm:bulletEnabled val="1"/>
        </dgm:presLayoutVars>
      </dgm:prSet>
      <dgm:spPr/>
    </dgm:pt>
    <dgm:pt modelId="{DC0A64A3-3ADF-451D-9A94-2EC237F09BED}" type="pres">
      <dgm:prSet presAssocID="{FBDD8B16-B85F-44DA-844C-0B6B700C8301}" presName="spacer" presStyleCnt="0"/>
      <dgm:spPr/>
    </dgm:pt>
    <dgm:pt modelId="{1696576A-1F8D-44A3-8DFB-AE3AA764E3DA}" type="pres">
      <dgm:prSet presAssocID="{9F721E8E-E571-4909-B058-617CFDCB5E03}" presName="comp" presStyleCnt="0"/>
      <dgm:spPr/>
    </dgm:pt>
    <dgm:pt modelId="{24CE92A3-6270-4A00-B1AD-37E6C8EA4057}" type="pres">
      <dgm:prSet presAssocID="{9F721E8E-E571-4909-B058-617CFDCB5E03}" presName="box" presStyleLbl="node1" presStyleIdx="5" presStyleCnt="6"/>
      <dgm:spPr/>
    </dgm:pt>
    <dgm:pt modelId="{1CF8C4F3-4137-4A38-8793-0092532C5B12}" type="pres">
      <dgm:prSet presAssocID="{9F721E8E-E571-4909-B058-617CFDCB5E03}" presName="img" presStyleLbl="fgImgPlace1" presStyleIdx="5" presStyleCnt="6"/>
      <dgm:spPr>
        <a:blipFill>
          <a:blip xmlns:r="http://schemas.openxmlformats.org/officeDocument/2006/relationships" r:embed="rId6" cstate="print"/>
          <a:srcRect/>
          <a:stretch>
            <a:fillRect t="-12000" b="-12000"/>
          </a:stretch>
        </a:blipFill>
      </dgm:spPr>
    </dgm:pt>
    <dgm:pt modelId="{2618E4B4-B180-4C41-A1F2-C08A3771CFAF}" type="pres">
      <dgm:prSet presAssocID="{9F721E8E-E571-4909-B058-617CFDCB5E03}" presName="text" presStyleLbl="node1" presStyleIdx="5" presStyleCnt="6">
        <dgm:presLayoutVars>
          <dgm:bulletEnabled val="1"/>
        </dgm:presLayoutVars>
      </dgm:prSet>
      <dgm:spPr/>
    </dgm:pt>
  </dgm:ptLst>
  <dgm:cxnLst>
    <dgm:cxn modelId="{21840E11-0568-49F8-9521-35860D1CCBFB}" type="presOf" srcId="{3CEDFA85-F5E9-4666-8F20-F903B63DB67C}" destId="{7A6D5C1F-A94E-4939-91A1-15374FDBA4B9}" srcOrd="1" destOrd="0" presId="urn:microsoft.com/office/officeart/2005/8/layout/vList4#2"/>
    <dgm:cxn modelId="{CD113E27-2B28-44F9-BDB7-1B67FDBD5453}" type="presOf" srcId="{900A90EC-FEE7-4FEE-93E6-31E4B0F181AE}" destId="{73445658-1D2B-4BA1-9B65-A906E5D9163B}" srcOrd="0" destOrd="0" presId="urn:microsoft.com/office/officeart/2005/8/layout/vList4#2"/>
    <dgm:cxn modelId="{A58C9531-0F05-467F-988D-89BCEB7101F4}" srcId="{C9C7F469-A184-4586-9E25-3625948339D9}" destId="{900A90EC-FEE7-4FEE-93E6-31E4B0F181AE}" srcOrd="4" destOrd="0" parTransId="{B32D78A2-38D1-4DCB-BB1F-24112DAB0A5D}" sibTransId="{FBDD8B16-B85F-44DA-844C-0B6B700C8301}"/>
    <dgm:cxn modelId="{55133540-9809-4BB9-ACAB-CD55DBFEF46D}" type="presOf" srcId="{C70F9D23-04A4-41BE-86A1-0B398BDC87F7}" destId="{B15E5BF4-C893-4849-8C52-BF4CF884AB87}" srcOrd="1" destOrd="0" presId="urn:microsoft.com/office/officeart/2005/8/layout/vList4#2"/>
    <dgm:cxn modelId="{DA1E9955-838C-4781-B3BC-8DF993CEF273}" srcId="{C9C7F469-A184-4586-9E25-3625948339D9}" destId="{422037A7-157B-43B5-B58E-D8CD9AD607A4}" srcOrd="3" destOrd="0" parTransId="{AC1BFF12-BF04-4626-8843-6A7574ECFB3A}" sibTransId="{6302276C-01EF-4951-B205-D253CB4D43F6}"/>
    <dgm:cxn modelId="{7282C784-CF1A-428E-9E6D-CADD4A7D0132}" type="presOf" srcId="{900A90EC-FEE7-4FEE-93E6-31E4B0F181AE}" destId="{0D0260C3-8C18-42CE-B591-8CDCC1E2DB39}" srcOrd="1" destOrd="0" presId="urn:microsoft.com/office/officeart/2005/8/layout/vList4#2"/>
    <dgm:cxn modelId="{066AFE93-1A36-4DC9-852C-83964BF57002}" srcId="{C9C7F469-A184-4586-9E25-3625948339D9}" destId="{3CEDFA85-F5E9-4666-8F20-F903B63DB67C}" srcOrd="2" destOrd="0" parTransId="{CFBCCCBA-BBA7-4459-AEC6-EAFFFF93C9A3}" sibTransId="{C4317A53-7614-47F5-B7F5-1A7937AA1F1C}"/>
    <dgm:cxn modelId="{04438296-254D-4CA0-B18F-4F1678D7E846}" type="presOf" srcId="{422037A7-157B-43B5-B58E-D8CD9AD607A4}" destId="{093922C7-A275-4CA3-BE4F-D01127161748}" srcOrd="0" destOrd="0" presId="urn:microsoft.com/office/officeart/2005/8/layout/vList4#2"/>
    <dgm:cxn modelId="{FC717797-5246-4B3D-8FFE-2D6BF571D669}" type="presOf" srcId="{9F721E8E-E571-4909-B058-617CFDCB5E03}" destId="{2618E4B4-B180-4C41-A1F2-C08A3771CFAF}" srcOrd="1" destOrd="0" presId="urn:microsoft.com/office/officeart/2005/8/layout/vList4#2"/>
    <dgm:cxn modelId="{D35F2BB5-F85F-4BD2-8DA8-87CEB4944813}" type="presOf" srcId="{3CEDFA85-F5E9-4666-8F20-F903B63DB67C}" destId="{4E18C3C8-F0CF-4C86-B4CF-D81AEFDD7D89}" srcOrd="0" destOrd="0" presId="urn:microsoft.com/office/officeart/2005/8/layout/vList4#2"/>
    <dgm:cxn modelId="{78579CB9-1658-4A03-BB32-9D36A488E848}" type="presOf" srcId="{C70F9D23-04A4-41BE-86A1-0B398BDC87F7}" destId="{38B14FA5-C2EF-4C44-9D3B-6BE1AA509BB2}" srcOrd="0" destOrd="0" presId="urn:microsoft.com/office/officeart/2005/8/layout/vList4#2"/>
    <dgm:cxn modelId="{0D5DA2C1-F761-4C40-8B89-6BCBED84A0B4}" type="presOf" srcId="{9CABC1C4-8484-4DDC-956C-17E26C2203BC}" destId="{57D3C1F7-7888-4285-A2FF-FBCBB95071B3}" srcOrd="0" destOrd="0" presId="urn:microsoft.com/office/officeart/2005/8/layout/vList4#2"/>
    <dgm:cxn modelId="{0A21C2C5-9654-4589-A68A-C873E210781C}" srcId="{C9C7F469-A184-4586-9E25-3625948339D9}" destId="{9CABC1C4-8484-4DDC-956C-17E26C2203BC}" srcOrd="0" destOrd="0" parTransId="{87D5C0BD-89DA-46F8-B395-BB027408AD12}" sibTransId="{8FD83603-E4A6-4FD2-A260-B735E384262A}"/>
    <dgm:cxn modelId="{F916ACC6-D738-4F21-BA5B-92F2FA805B27}" srcId="{C9C7F469-A184-4586-9E25-3625948339D9}" destId="{C70F9D23-04A4-41BE-86A1-0B398BDC87F7}" srcOrd="1" destOrd="0" parTransId="{82E5310E-0EFE-4B25-89CF-5E2FD942B4F2}" sibTransId="{1370066F-C89D-4AE4-9EC7-922B23C4F3EF}"/>
    <dgm:cxn modelId="{01687ED3-FE0A-4468-8C8D-B648BAF438E8}" type="presOf" srcId="{422037A7-157B-43B5-B58E-D8CD9AD607A4}" destId="{4F487CC7-B26B-479E-A388-AB5A4820E1BE}" srcOrd="1" destOrd="0" presId="urn:microsoft.com/office/officeart/2005/8/layout/vList4#2"/>
    <dgm:cxn modelId="{0A8BCBD8-D3C7-46CE-B220-608FB5EC88C9}" type="presOf" srcId="{9F721E8E-E571-4909-B058-617CFDCB5E03}" destId="{24CE92A3-6270-4A00-B1AD-37E6C8EA4057}" srcOrd="0" destOrd="0" presId="urn:microsoft.com/office/officeart/2005/8/layout/vList4#2"/>
    <dgm:cxn modelId="{5D6CADE4-ED7B-401B-9872-82AB247995D0}" srcId="{C9C7F469-A184-4586-9E25-3625948339D9}" destId="{9F721E8E-E571-4909-B058-617CFDCB5E03}" srcOrd="5" destOrd="0" parTransId="{B5AFC794-8E9D-4273-99F1-05079703A093}" sibTransId="{FD3F37AE-32F5-4A21-8131-1B96164ADA17}"/>
    <dgm:cxn modelId="{FFAE2EF5-C432-4142-80C7-329564A65685}" type="presOf" srcId="{C9C7F469-A184-4586-9E25-3625948339D9}" destId="{8CCC78B7-39A5-42B5-886E-531F670C94E1}" srcOrd="0" destOrd="0" presId="urn:microsoft.com/office/officeart/2005/8/layout/vList4#2"/>
    <dgm:cxn modelId="{117FDBFF-DEFC-4589-B1BB-93795408AEF6}" type="presOf" srcId="{9CABC1C4-8484-4DDC-956C-17E26C2203BC}" destId="{719D7762-03A5-4038-8D60-B6273B881735}" srcOrd="1" destOrd="0" presId="urn:microsoft.com/office/officeart/2005/8/layout/vList4#2"/>
    <dgm:cxn modelId="{8578A79E-9C54-4919-8CA6-D2F76977C798}" type="presParOf" srcId="{8CCC78B7-39A5-42B5-886E-531F670C94E1}" destId="{23626123-BBD6-4D21-9F06-1565E8CF1373}" srcOrd="0" destOrd="0" presId="urn:microsoft.com/office/officeart/2005/8/layout/vList4#2"/>
    <dgm:cxn modelId="{0DD64B74-43DE-4F42-A925-27366024AE72}" type="presParOf" srcId="{23626123-BBD6-4D21-9F06-1565E8CF1373}" destId="{57D3C1F7-7888-4285-A2FF-FBCBB95071B3}" srcOrd="0" destOrd="0" presId="urn:microsoft.com/office/officeart/2005/8/layout/vList4#2"/>
    <dgm:cxn modelId="{76A1CF72-326E-4048-8B88-9D1EF057ED0F}" type="presParOf" srcId="{23626123-BBD6-4D21-9F06-1565E8CF1373}" destId="{3186FCAE-73CA-4967-8A3B-8BDC12EA1776}" srcOrd="1" destOrd="0" presId="urn:microsoft.com/office/officeart/2005/8/layout/vList4#2"/>
    <dgm:cxn modelId="{294B450C-23F9-4556-B1D4-C8F93D2E189D}" type="presParOf" srcId="{23626123-BBD6-4D21-9F06-1565E8CF1373}" destId="{719D7762-03A5-4038-8D60-B6273B881735}" srcOrd="2" destOrd="0" presId="urn:microsoft.com/office/officeart/2005/8/layout/vList4#2"/>
    <dgm:cxn modelId="{B041F14B-6DD0-4EF4-8B71-CCEC449B235A}" type="presParOf" srcId="{8CCC78B7-39A5-42B5-886E-531F670C94E1}" destId="{139E8A76-A9F4-4157-93DB-07F744855879}" srcOrd="1" destOrd="0" presId="urn:microsoft.com/office/officeart/2005/8/layout/vList4#2"/>
    <dgm:cxn modelId="{20C08AF7-86C9-4FAD-B610-1C9895AB735F}" type="presParOf" srcId="{8CCC78B7-39A5-42B5-886E-531F670C94E1}" destId="{5E51CEF9-5B49-4896-A981-5E39F055D429}" srcOrd="2" destOrd="0" presId="urn:microsoft.com/office/officeart/2005/8/layout/vList4#2"/>
    <dgm:cxn modelId="{3840558D-5041-4317-86FC-C7C008B47463}" type="presParOf" srcId="{5E51CEF9-5B49-4896-A981-5E39F055D429}" destId="{38B14FA5-C2EF-4C44-9D3B-6BE1AA509BB2}" srcOrd="0" destOrd="0" presId="urn:microsoft.com/office/officeart/2005/8/layout/vList4#2"/>
    <dgm:cxn modelId="{C1CE4399-42E7-41AC-BD47-2655E742A079}" type="presParOf" srcId="{5E51CEF9-5B49-4896-A981-5E39F055D429}" destId="{88B6401A-5562-4A0D-8530-B7DEFF94B929}" srcOrd="1" destOrd="0" presId="urn:microsoft.com/office/officeart/2005/8/layout/vList4#2"/>
    <dgm:cxn modelId="{40A71ECA-906E-4D0D-8DCB-9E98E5B66214}" type="presParOf" srcId="{5E51CEF9-5B49-4896-A981-5E39F055D429}" destId="{B15E5BF4-C893-4849-8C52-BF4CF884AB87}" srcOrd="2" destOrd="0" presId="urn:microsoft.com/office/officeart/2005/8/layout/vList4#2"/>
    <dgm:cxn modelId="{B36D63F1-0839-4682-868F-CFDD1B4507D5}" type="presParOf" srcId="{8CCC78B7-39A5-42B5-886E-531F670C94E1}" destId="{304687CB-FF2A-441C-9894-ED0FABDFC689}" srcOrd="3" destOrd="0" presId="urn:microsoft.com/office/officeart/2005/8/layout/vList4#2"/>
    <dgm:cxn modelId="{75BDE7DA-C7EC-451A-A859-69771F4FDB73}" type="presParOf" srcId="{8CCC78B7-39A5-42B5-886E-531F670C94E1}" destId="{5BE283FC-858B-43E0-85D0-AB8E89CDD551}" srcOrd="4" destOrd="0" presId="urn:microsoft.com/office/officeart/2005/8/layout/vList4#2"/>
    <dgm:cxn modelId="{897E4ECC-106E-48F2-99D1-F437B5EC7E84}" type="presParOf" srcId="{5BE283FC-858B-43E0-85D0-AB8E89CDD551}" destId="{4E18C3C8-F0CF-4C86-B4CF-D81AEFDD7D89}" srcOrd="0" destOrd="0" presId="urn:microsoft.com/office/officeart/2005/8/layout/vList4#2"/>
    <dgm:cxn modelId="{E7F205D5-85BA-40CE-894D-82EA8A62C4F5}" type="presParOf" srcId="{5BE283FC-858B-43E0-85D0-AB8E89CDD551}" destId="{5C4A364F-E6EC-4D9A-9E61-9CEB821062B9}" srcOrd="1" destOrd="0" presId="urn:microsoft.com/office/officeart/2005/8/layout/vList4#2"/>
    <dgm:cxn modelId="{BD6F786F-2746-4475-9F98-28658675D4D3}" type="presParOf" srcId="{5BE283FC-858B-43E0-85D0-AB8E89CDD551}" destId="{7A6D5C1F-A94E-4939-91A1-15374FDBA4B9}" srcOrd="2" destOrd="0" presId="urn:microsoft.com/office/officeart/2005/8/layout/vList4#2"/>
    <dgm:cxn modelId="{956B1CDD-140E-4227-91C0-2ECFF2013954}" type="presParOf" srcId="{8CCC78B7-39A5-42B5-886E-531F670C94E1}" destId="{1A378524-F34E-4E80-A969-E3B79BAE9928}" srcOrd="5" destOrd="0" presId="urn:microsoft.com/office/officeart/2005/8/layout/vList4#2"/>
    <dgm:cxn modelId="{AD079118-7BE4-40B4-8E1D-E0BE62C6A50F}" type="presParOf" srcId="{8CCC78B7-39A5-42B5-886E-531F670C94E1}" destId="{E5D30A50-9E72-4F85-A9E6-7B981B304FFA}" srcOrd="6" destOrd="0" presId="urn:microsoft.com/office/officeart/2005/8/layout/vList4#2"/>
    <dgm:cxn modelId="{484C5267-43F3-4A77-AFE4-1130E904D45D}" type="presParOf" srcId="{E5D30A50-9E72-4F85-A9E6-7B981B304FFA}" destId="{093922C7-A275-4CA3-BE4F-D01127161748}" srcOrd="0" destOrd="0" presId="urn:microsoft.com/office/officeart/2005/8/layout/vList4#2"/>
    <dgm:cxn modelId="{45D8AE2F-9B15-4AEF-B11E-65564BD85CAE}" type="presParOf" srcId="{E5D30A50-9E72-4F85-A9E6-7B981B304FFA}" destId="{175F1096-F761-4C44-B005-F48A3B278E98}" srcOrd="1" destOrd="0" presId="urn:microsoft.com/office/officeart/2005/8/layout/vList4#2"/>
    <dgm:cxn modelId="{EA403E5E-6585-4A6B-A843-CF5EDC32B795}" type="presParOf" srcId="{E5D30A50-9E72-4F85-A9E6-7B981B304FFA}" destId="{4F487CC7-B26B-479E-A388-AB5A4820E1BE}" srcOrd="2" destOrd="0" presId="urn:microsoft.com/office/officeart/2005/8/layout/vList4#2"/>
    <dgm:cxn modelId="{2E834B39-EDA4-46C7-87E7-FF6FA3E15C49}" type="presParOf" srcId="{8CCC78B7-39A5-42B5-886E-531F670C94E1}" destId="{5ABF9E6D-E5A9-4D38-9912-A0D71DC7F4CD}" srcOrd="7" destOrd="0" presId="urn:microsoft.com/office/officeart/2005/8/layout/vList4#2"/>
    <dgm:cxn modelId="{FB9FB0FA-E44C-4571-AE73-52BFE1B97697}" type="presParOf" srcId="{8CCC78B7-39A5-42B5-886E-531F670C94E1}" destId="{65DC12F6-4907-4EA3-B5D1-9C9ECCF6BF3B}" srcOrd="8" destOrd="0" presId="urn:microsoft.com/office/officeart/2005/8/layout/vList4#2"/>
    <dgm:cxn modelId="{5CFEE0BB-1776-4D30-91D7-81014E5B849D}" type="presParOf" srcId="{65DC12F6-4907-4EA3-B5D1-9C9ECCF6BF3B}" destId="{73445658-1D2B-4BA1-9B65-A906E5D9163B}" srcOrd="0" destOrd="0" presId="urn:microsoft.com/office/officeart/2005/8/layout/vList4#2"/>
    <dgm:cxn modelId="{AD450085-9CD7-4A23-9EFF-6ADBAB7CC266}" type="presParOf" srcId="{65DC12F6-4907-4EA3-B5D1-9C9ECCF6BF3B}" destId="{DC2A0710-CC41-4425-96E6-E88DE885E17B}" srcOrd="1" destOrd="0" presId="urn:microsoft.com/office/officeart/2005/8/layout/vList4#2"/>
    <dgm:cxn modelId="{8B3A9CD1-309F-4FC0-B934-435FD8D6FE99}" type="presParOf" srcId="{65DC12F6-4907-4EA3-B5D1-9C9ECCF6BF3B}" destId="{0D0260C3-8C18-42CE-B591-8CDCC1E2DB39}" srcOrd="2" destOrd="0" presId="urn:microsoft.com/office/officeart/2005/8/layout/vList4#2"/>
    <dgm:cxn modelId="{19FADBDF-F1B3-436E-B5DE-04C821C658A1}" type="presParOf" srcId="{8CCC78B7-39A5-42B5-886E-531F670C94E1}" destId="{DC0A64A3-3ADF-451D-9A94-2EC237F09BED}" srcOrd="9" destOrd="0" presId="urn:microsoft.com/office/officeart/2005/8/layout/vList4#2"/>
    <dgm:cxn modelId="{8D3A2EB4-1BB0-4EC1-B054-49D6DF941481}" type="presParOf" srcId="{8CCC78B7-39A5-42B5-886E-531F670C94E1}" destId="{1696576A-1F8D-44A3-8DFB-AE3AA764E3DA}" srcOrd="10" destOrd="0" presId="urn:microsoft.com/office/officeart/2005/8/layout/vList4#2"/>
    <dgm:cxn modelId="{98AD7293-8F91-4D15-BC5C-CC255C809892}" type="presParOf" srcId="{1696576A-1F8D-44A3-8DFB-AE3AA764E3DA}" destId="{24CE92A3-6270-4A00-B1AD-37E6C8EA4057}" srcOrd="0" destOrd="0" presId="urn:microsoft.com/office/officeart/2005/8/layout/vList4#2"/>
    <dgm:cxn modelId="{23E9BDD3-683B-4A76-872E-3D01FA087900}" type="presParOf" srcId="{1696576A-1F8D-44A3-8DFB-AE3AA764E3DA}" destId="{1CF8C4F3-4137-4A38-8793-0092532C5B12}" srcOrd="1" destOrd="0" presId="urn:microsoft.com/office/officeart/2005/8/layout/vList4#2"/>
    <dgm:cxn modelId="{F0408900-2076-49DD-AEBA-83F20026A554}" type="presParOf" srcId="{1696576A-1F8D-44A3-8DFB-AE3AA764E3DA}" destId="{2618E4B4-B180-4C41-A1F2-C08A3771CFAF}" srcOrd="2" destOrd="0" presId="urn:microsoft.com/office/officeart/2005/8/layout/vList4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0AEBA1-FCD6-4ACA-A388-6303CBFAA0C1}">
      <dsp:nvSpPr>
        <dsp:cNvPr id="0" name=""/>
        <dsp:cNvSpPr/>
      </dsp:nvSpPr>
      <dsp:spPr>
        <a:xfrm>
          <a:off x="0" y="34328"/>
          <a:ext cx="5472608" cy="852671"/>
        </a:xfrm>
        <a:prstGeom prst="roundRect">
          <a:avLst>
            <a:gd name="adj" fmla="val 10000"/>
          </a:avLst>
        </a:prstGeom>
        <a:solidFill>
          <a:srgbClr val="0070C0"/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b="1" kern="1200" dirty="0"/>
            <a:t>Общегосударственные вопросы</a:t>
          </a:r>
        </a:p>
      </dsp:txBody>
      <dsp:txXfrm>
        <a:off x="1179788" y="34328"/>
        <a:ext cx="4292819" cy="852671"/>
      </dsp:txXfrm>
    </dsp:sp>
    <dsp:sp modelId="{8ED1BF98-D06D-4698-8E13-0861B1A00807}">
      <dsp:nvSpPr>
        <dsp:cNvPr id="0" name=""/>
        <dsp:cNvSpPr/>
      </dsp:nvSpPr>
      <dsp:spPr>
        <a:xfrm>
          <a:off x="85267" y="85267"/>
          <a:ext cx="1094521" cy="68213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/>
          <a:srcRect/>
          <a:stretch>
            <a:fillRect t="-91000" b="-91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6C551D-79C0-4A19-B12D-A40C28E7BD17}">
      <dsp:nvSpPr>
        <dsp:cNvPr id="0" name=""/>
        <dsp:cNvSpPr/>
      </dsp:nvSpPr>
      <dsp:spPr>
        <a:xfrm>
          <a:off x="0" y="937938"/>
          <a:ext cx="5472608" cy="852671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b="1" kern="1200" dirty="0"/>
            <a:t>Национальная оборона</a:t>
          </a:r>
        </a:p>
      </dsp:txBody>
      <dsp:txXfrm>
        <a:off x="1179788" y="937938"/>
        <a:ext cx="4292819" cy="852671"/>
      </dsp:txXfrm>
    </dsp:sp>
    <dsp:sp modelId="{3B696FB4-6C9E-4608-9835-6939DADF2A9D}">
      <dsp:nvSpPr>
        <dsp:cNvPr id="0" name=""/>
        <dsp:cNvSpPr/>
      </dsp:nvSpPr>
      <dsp:spPr>
        <a:xfrm>
          <a:off x="85267" y="1023206"/>
          <a:ext cx="1094521" cy="68213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/>
          <a:srcRect/>
          <a:stretch>
            <a:fillRect l="-16000" r="-16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496979-FAFA-49DB-B74E-C258585E3EB5}">
      <dsp:nvSpPr>
        <dsp:cNvPr id="0" name=""/>
        <dsp:cNvSpPr/>
      </dsp:nvSpPr>
      <dsp:spPr>
        <a:xfrm>
          <a:off x="0" y="1861067"/>
          <a:ext cx="5472608" cy="852671"/>
        </a:xfrm>
        <a:prstGeom prst="roundRect">
          <a:avLst>
            <a:gd name="adj" fmla="val 10000"/>
          </a:avLst>
        </a:prstGeom>
        <a:solidFill>
          <a:srgbClr val="438149"/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b="1" kern="1200" dirty="0"/>
            <a:t>Национальная безопасность и правоохранительная деятельность</a:t>
          </a:r>
        </a:p>
      </dsp:txBody>
      <dsp:txXfrm>
        <a:off x="1179788" y="1861067"/>
        <a:ext cx="4292819" cy="852671"/>
      </dsp:txXfrm>
    </dsp:sp>
    <dsp:sp modelId="{E361F520-2F14-4D26-BC6C-A42C8708D880}">
      <dsp:nvSpPr>
        <dsp:cNvPr id="0" name=""/>
        <dsp:cNvSpPr/>
      </dsp:nvSpPr>
      <dsp:spPr>
        <a:xfrm>
          <a:off x="85267" y="1961145"/>
          <a:ext cx="1094521" cy="68213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 cstate="print"/>
          <a:srcRect/>
          <a:stretch>
            <a:fillRect l="-3000" r="-3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51D294-9EE4-4979-B5FB-5599FC4A9C26}">
      <dsp:nvSpPr>
        <dsp:cNvPr id="0" name=""/>
        <dsp:cNvSpPr/>
      </dsp:nvSpPr>
      <dsp:spPr>
        <a:xfrm>
          <a:off x="0" y="2805921"/>
          <a:ext cx="5472608" cy="852671"/>
        </a:xfrm>
        <a:prstGeom prst="roundRect">
          <a:avLst>
            <a:gd name="adj" fmla="val 10000"/>
          </a:avLst>
        </a:prstGeom>
        <a:solidFill>
          <a:srgbClr val="C09200"/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b="1" kern="1200" dirty="0"/>
            <a:t>Национальная экономика</a:t>
          </a:r>
        </a:p>
      </dsp:txBody>
      <dsp:txXfrm>
        <a:off x="1179788" y="2805921"/>
        <a:ext cx="4292819" cy="852671"/>
      </dsp:txXfrm>
    </dsp:sp>
    <dsp:sp modelId="{41BCFE36-951E-4CE1-BE96-CDFAE3518387}">
      <dsp:nvSpPr>
        <dsp:cNvPr id="0" name=""/>
        <dsp:cNvSpPr/>
      </dsp:nvSpPr>
      <dsp:spPr>
        <a:xfrm>
          <a:off x="94898" y="2868919"/>
          <a:ext cx="1094521" cy="68213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4" cstate="print"/>
          <a:srcRect/>
          <a:stretch>
            <a:fillRect l="-17000" r="-17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DD2F3D-3419-41F4-A28A-4C0E440BFBFC}">
      <dsp:nvSpPr>
        <dsp:cNvPr id="0" name=""/>
        <dsp:cNvSpPr/>
      </dsp:nvSpPr>
      <dsp:spPr>
        <a:xfrm>
          <a:off x="0" y="3751755"/>
          <a:ext cx="5472608" cy="852671"/>
        </a:xfrm>
        <a:prstGeom prst="roundRect">
          <a:avLst>
            <a:gd name="adj" fmla="val 10000"/>
          </a:avLst>
        </a:prstGeom>
        <a:solidFill>
          <a:srgbClr val="A40A92"/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b="1" kern="1200" dirty="0"/>
            <a:t>Жилищно- коммунальное хозяйство</a:t>
          </a:r>
        </a:p>
      </dsp:txBody>
      <dsp:txXfrm>
        <a:off x="1179788" y="3751755"/>
        <a:ext cx="4292819" cy="852671"/>
      </dsp:txXfrm>
    </dsp:sp>
    <dsp:sp modelId="{C8DAA9AB-2DB8-487D-82AB-30423FB7694F}">
      <dsp:nvSpPr>
        <dsp:cNvPr id="0" name=""/>
        <dsp:cNvSpPr/>
      </dsp:nvSpPr>
      <dsp:spPr>
        <a:xfrm>
          <a:off x="85267" y="3837022"/>
          <a:ext cx="1094521" cy="68213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5"/>
          <a:srcRect/>
          <a:stretch>
            <a:fillRect l="-9000" r="-9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EFA365-9593-463D-935B-D4E139DEF1CB}">
      <dsp:nvSpPr>
        <dsp:cNvPr id="0" name=""/>
        <dsp:cNvSpPr/>
      </dsp:nvSpPr>
      <dsp:spPr>
        <a:xfrm>
          <a:off x="0" y="4664430"/>
          <a:ext cx="5472608" cy="852671"/>
        </a:xfrm>
        <a:prstGeom prst="roundRect">
          <a:avLst>
            <a:gd name="adj" fmla="val 10000"/>
          </a:avLst>
        </a:prstGeom>
        <a:solidFill>
          <a:schemeClr val="bg2">
            <a:lumMod val="75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900" kern="1200" dirty="0"/>
        </a:p>
      </dsp:txBody>
      <dsp:txXfrm>
        <a:off x="1179788" y="4664430"/>
        <a:ext cx="4292819" cy="852671"/>
      </dsp:txXfrm>
    </dsp:sp>
    <dsp:sp modelId="{F2014470-8025-4A30-8FC5-C99FDC75D747}">
      <dsp:nvSpPr>
        <dsp:cNvPr id="0" name=""/>
        <dsp:cNvSpPr/>
      </dsp:nvSpPr>
      <dsp:spPr>
        <a:xfrm>
          <a:off x="85267" y="4774961"/>
          <a:ext cx="1094521" cy="68213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6"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D3C1F7-7888-4285-A2FF-FBCBB95071B3}">
      <dsp:nvSpPr>
        <dsp:cNvPr id="0" name=""/>
        <dsp:cNvSpPr/>
      </dsp:nvSpPr>
      <dsp:spPr>
        <a:xfrm>
          <a:off x="0" y="0"/>
          <a:ext cx="5868144" cy="879018"/>
        </a:xfrm>
        <a:prstGeom prst="roundRect">
          <a:avLst>
            <a:gd name="adj" fmla="val 10000"/>
          </a:avLst>
        </a:prstGeom>
        <a:solidFill>
          <a:srgbClr val="00B050"/>
        </a:solidFill>
        <a:ln w="12700" cap="rnd" cmpd="sng" algn="ctr">
          <a:solidFill>
            <a:schemeClr val="accent6"/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b="1" kern="1200" dirty="0"/>
            <a:t>Образование</a:t>
          </a:r>
        </a:p>
      </dsp:txBody>
      <dsp:txXfrm>
        <a:off x="1261530" y="0"/>
        <a:ext cx="4606613" cy="879018"/>
      </dsp:txXfrm>
    </dsp:sp>
    <dsp:sp modelId="{3186FCAE-73CA-4967-8A3B-8BDC12EA1776}">
      <dsp:nvSpPr>
        <dsp:cNvPr id="0" name=""/>
        <dsp:cNvSpPr/>
      </dsp:nvSpPr>
      <dsp:spPr>
        <a:xfrm>
          <a:off x="4151" y="91727"/>
          <a:ext cx="1173628" cy="70321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/>
          <a:srcRect/>
          <a:stretch>
            <a:fillRect l="-3000" r="-3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B14FA5-C2EF-4C44-9D3B-6BE1AA509BB2}">
      <dsp:nvSpPr>
        <dsp:cNvPr id="0" name=""/>
        <dsp:cNvSpPr/>
      </dsp:nvSpPr>
      <dsp:spPr>
        <a:xfrm>
          <a:off x="0" y="966920"/>
          <a:ext cx="5868144" cy="879018"/>
        </a:xfrm>
        <a:prstGeom prst="roundRect">
          <a:avLst>
            <a:gd name="adj" fmla="val 10000"/>
          </a:avLst>
        </a:prstGeom>
        <a:solidFill>
          <a:srgbClr val="00B0F0"/>
        </a:solidFill>
        <a:ln w="12700" cap="rnd" cmpd="sng" algn="ctr">
          <a:solidFill>
            <a:schemeClr val="accent5"/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b="1" kern="1200" dirty="0"/>
            <a:t>Культура</a:t>
          </a:r>
        </a:p>
      </dsp:txBody>
      <dsp:txXfrm>
        <a:off x="1261530" y="966920"/>
        <a:ext cx="4606613" cy="879018"/>
      </dsp:txXfrm>
    </dsp:sp>
    <dsp:sp modelId="{88B6401A-5562-4A0D-8530-B7DEFF94B929}">
      <dsp:nvSpPr>
        <dsp:cNvPr id="0" name=""/>
        <dsp:cNvSpPr/>
      </dsp:nvSpPr>
      <dsp:spPr>
        <a:xfrm>
          <a:off x="87901" y="1054822"/>
          <a:ext cx="1173628" cy="70321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/>
          <a:srcRect/>
          <a:stretch>
            <a:fillRect t="-5000" b="-5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18C3C8-F0CF-4C86-B4CF-D81AEFDD7D89}">
      <dsp:nvSpPr>
        <dsp:cNvPr id="0" name=""/>
        <dsp:cNvSpPr/>
      </dsp:nvSpPr>
      <dsp:spPr>
        <a:xfrm>
          <a:off x="0" y="1891190"/>
          <a:ext cx="5868144" cy="879018"/>
        </a:xfrm>
        <a:prstGeom prst="roundRect">
          <a:avLst>
            <a:gd name="adj" fmla="val 10000"/>
          </a:avLst>
        </a:prstGeom>
        <a:solidFill>
          <a:srgbClr val="92D05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4200" kern="1200" dirty="0"/>
        </a:p>
      </dsp:txBody>
      <dsp:txXfrm>
        <a:off x="1261530" y="1891190"/>
        <a:ext cx="4606613" cy="879018"/>
      </dsp:txXfrm>
    </dsp:sp>
    <dsp:sp modelId="{5C4A364F-E6EC-4D9A-9E61-9CEB821062B9}">
      <dsp:nvSpPr>
        <dsp:cNvPr id="0" name=""/>
        <dsp:cNvSpPr/>
      </dsp:nvSpPr>
      <dsp:spPr>
        <a:xfrm>
          <a:off x="75555" y="2041144"/>
          <a:ext cx="1173628" cy="70321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3922C7-A275-4CA3-BE4F-D01127161748}">
      <dsp:nvSpPr>
        <dsp:cNvPr id="0" name=""/>
        <dsp:cNvSpPr/>
      </dsp:nvSpPr>
      <dsp:spPr>
        <a:xfrm>
          <a:off x="0" y="2900760"/>
          <a:ext cx="5868144" cy="87901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96000"/>
                <a:lumMod val="100000"/>
              </a:schemeClr>
            </a:gs>
            <a:gs pos="78000">
              <a:schemeClr val="accent1"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b="1" kern="1200" dirty="0"/>
            <a:t>Социальная политика</a:t>
          </a:r>
        </a:p>
      </dsp:txBody>
      <dsp:txXfrm>
        <a:off x="1261530" y="2900760"/>
        <a:ext cx="4606613" cy="879018"/>
      </dsp:txXfrm>
    </dsp:sp>
    <dsp:sp modelId="{175F1096-F761-4C44-B005-F48A3B278E98}">
      <dsp:nvSpPr>
        <dsp:cNvPr id="0" name=""/>
        <dsp:cNvSpPr/>
      </dsp:nvSpPr>
      <dsp:spPr>
        <a:xfrm>
          <a:off x="4151" y="3015848"/>
          <a:ext cx="1173628" cy="70321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4" cstate="print"/>
          <a:srcRect/>
          <a:stretch>
            <a:fillRect l="-12000" r="-12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445658-1D2B-4BA1-9B65-A906E5D9163B}">
      <dsp:nvSpPr>
        <dsp:cNvPr id="0" name=""/>
        <dsp:cNvSpPr/>
      </dsp:nvSpPr>
      <dsp:spPr>
        <a:xfrm>
          <a:off x="0" y="3867681"/>
          <a:ext cx="5868144" cy="879018"/>
        </a:xfrm>
        <a:prstGeom prst="roundRect">
          <a:avLst>
            <a:gd name="adj" fmla="val 10000"/>
          </a:avLst>
        </a:prstGeom>
        <a:solidFill>
          <a:srgbClr val="B01872"/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b="1" kern="1200" dirty="0"/>
            <a:t>Физическая культура и спорт</a:t>
          </a:r>
        </a:p>
      </dsp:txBody>
      <dsp:txXfrm>
        <a:off x="1261530" y="3867681"/>
        <a:ext cx="4606613" cy="879018"/>
      </dsp:txXfrm>
    </dsp:sp>
    <dsp:sp modelId="{DC2A0710-CC41-4425-96E6-E88DE885E17B}">
      <dsp:nvSpPr>
        <dsp:cNvPr id="0" name=""/>
        <dsp:cNvSpPr/>
      </dsp:nvSpPr>
      <dsp:spPr>
        <a:xfrm>
          <a:off x="87901" y="3955582"/>
          <a:ext cx="1173628" cy="70321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5" cstate="print"/>
          <a:srcRect/>
          <a:stretch>
            <a:fillRect t="-5000" b="-5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CE92A3-6270-4A00-B1AD-37E6C8EA4057}">
      <dsp:nvSpPr>
        <dsp:cNvPr id="0" name=""/>
        <dsp:cNvSpPr/>
      </dsp:nvSpPr>
      <dsp:spPr>
        <a:xfrm>
          <a:off x="0" y="4834601"/>
          <a:ext cx="5868144" cy="879018"/>
        </a:xfrm>
        <a:prstGeom prst="roundRect">
          <a:avLst>
            <a:gd name="adj" fmla="val 10000"/>
          </a:avLst>
        </a:prstGeom>
        <a:solidFill>
          <a:srgbClr val="7030A0"/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b="1" kern="1200" dirty="0">
              <a:solidFill>
                <a:schemeClr val="bg1"/>
              </a:solidFill>
            </a:rPr>
            <a:t>Обслуживание муниципального долга</a:t>
          </a:r>
        </a:p>
      </dsp:txBody>
      <dsp:txXfrm>
        <a:off x="1261530" y="4834601"/>
        <a:ext cx="4606613" cy="879018"/>
      </dsp:txXfrm>
    </dsp:sp>
    <dsp:sp modelId="{1CF8C4F3-4137-4A38-8793-0092532C5B12}">
      <dsp:nvSpPr>
        <dsp:cNvPr id="0" name=""/>
        <dsp:cNvSpPr/>
      </dsp:nvSpPr>
      <dsp:spPr>
        <a:xfrm>
          <a:off x="87901" y="4922503"/>
          <a:ext cx="1173628" cy="70321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6" cstate="print"/>
          <a:srcRect/>
          <a:stretch>
            <a:fillRect t="-12000" b="-12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#2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8316" cy="3379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32609" y="0"/>
            <a:ext cx="4308316" cy="3379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846F598-7C74-43B0-9537-6B180D58D631}" type="datetimeFigureOut">
              <a:rPr lang="ru-RU"/>
              <a:pPr>
                <a:defRPr/>
              </a:pPr>
              <a:t>17.11.2023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6423186"/>
            <a:ext cx="4308316" cy="33636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32609" y="6423186"/>
            <a:ext cx="4308316" cy="33636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F51EFCE-BE26-41A0-A993-711EF1562A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31327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8316" cy="3379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32609" y="0"/>
            <a:ext cx="4308316" cy="3379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39AACEF-D905-4617-8C42-6B670A2829EF}" type="datetimeFigureOut">
              <a:rPr lang="ru-RU"/>
              <a:pPr>
                <a:defRPr/>
              </a:pPr>
              <a:t>17.11.2023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06413"/>
            <a:ext cx="3379787" cy="25352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3616" y="3210788"/>
            <a:ext cx="7955282" cy="3043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6423186"/>
            <a:ext cx="4308316" cy="33636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32609" y="6423186"/>
            <a:ext cx="4308316" cy="33636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209B35F-C68C-44D0-93F7-7A9E09DD69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91446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290888" y="504825"/>
            <a:ext cx="3381375" cy="25368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3616" y="3210788"/>
            <a:ext cx="7955282" cy="304501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alt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CDE3005-428A-40C8-B44E-8310E460CD0C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E5F02E6-4233-4AF1-AAF1-E87C9EBD54AB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EEF063C-7556-4275-9A28-BD6224C54112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Образ слайда 1">
            <a:extLst>
              <a:ext uri="{FF2B5EF4-FFF2-40B4-BE49-F238E27FC236}">
                <a16:creationId xmlns:a16="http://schemas.microsoft.com/office/drawing/2014/main" id="{4A58AB1F-2ECA-45CD-8105-BD37D8ED954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Заметки 2">
            <a:extLst>
              <a:ext uri="{FF2B5EF4-FFF2-40B4-BE49-F238E27FC236}">
                <a16:creationId xmlns:a16="http://schemas.microsoft.com/office/drawing/2014/main" id="{0B72F22A-2E20-4E79-9F6E-583F3A2EFE7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73732" name="Номер слайда 3">
            <a:extLst>
              <a:ext uri="{FF2B5EF4-FFF2-40B4-BE49-F238E27FC236}">
                <a16:creationId xmlns:a16="http://schemas.microsoft.com/office/drawing/2014/main" id="{339CC7E2-1EF3-40C9-8233-22E9481F1C7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7794E17-FB6C-4F37-A680-EBBBBBE79FBD}" type="slidenum">
              <a:rPr lang="ru-RU" altLang="ru-RU" smtClean="0"/>
              <a:pPr>
                <a:spcBef>
                  <a:spcPct val="0"/>
                </a:spcBef>
              </a:pPr>
              <a:t>16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Образ слайда 1">
            <a:extLst>
              <a:ext uri="{FF2B5EF4-FFF2-40B4-BE49-F238E27FC236}">
                <a16:creationId xmlns:a16="http://schemas.microsoft.com/office/drawing/2014/main" id="{A3D983E8-0514-480C-B3F6-6E31BFAE5B1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Заметки 2">
            <a:extLst>
              <a:ext uri="{FF2B5EF4-FFF2-40B4-BE49-F238E27FC236}">
                <a16:creationId xmlns:a16="http://schemas.microsoft.com/office/drawing/2014/main" id="{229AAD0B-B7FB-4687-A140-EE2BA089C01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75780" name="Номер слайда 3">
            <a:extLst>
              <a:ext uri="{FF2B5EF4-FFF2-40B4-BE49-F238E27FC236}">
                <a16:creationId xmlns:a16="http://schemas.microsoft.com/office/drawing/2014/main" id="{67913377-A0CF-4C81-85F7-0D0771E6C91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13F97D3-69CA-4EB2-8A47-0A8F48A64BFE}" type="slidenum">
              <a:rPr lang="ru-RU" altLang="ru-RU" smtClean="0"/>
              <a:pPr>
                <a:spcBef>
                  <a:spcPct val="0"/>
                </a:spcBef>
              </a:pPr>
              <a:t>17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Образ слайда 1">
            <a:extLst>
              <a:ext uri="{FF2B5EF4-FFF2-40B4-BE49-F238E27FC236}">
                <a16:creationId xmlns:a16="http://schemas.microsoft.com/office/drawing/2014/main" id="{EACD9C43-62F7-4AEC-9224-D08FA6B53A3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Заметки 2">
            <a:extLst>
              <a:ext uri="{FF2B5EF4-FFF2-40B4-BE49-F238E27FC236}">
                <a16:creationId xmlns:a16="http://schemas.microsoft.com/office/drawing/2014/main" id="{AD59D2A9-0156-46ED-9AC6-30E32DF46DE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77828" name="Номер слайда 3">
            <a:extLst>
              <a:ext uri="{FF2B5EF4-FFF2-40B4-BE49-F238E27FC236}">
                <a16:creationId xmlns:a16="http://schemas.microsoft.com/office/drawing/2014/main" id="{CDAC0DFC-62F7-4CF7-B843-F47F6EE75F0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65C6327-5BDE-440E-AD92-A58C51C77CDB}" type="slidenum">
              <a:rPr lang="ru-RU" altLang="ru-RU" smtClean="0"/>
              <a:pPr>
                <a:spcBef>
                  <a:spcPct val="0"/>
                </a:spcBef>
              </a:pPr>
              <a:t>18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A508CA-A0A8-4E6D-9295-7CF508711046}" type="slidenum">
              <a:rPr lang="ru-RU" altLang="ru-RU" smtClean="0"/>
              <a:pPr>
                <a:defRPr/>
              </a:pPr>
              <a:t>19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4F7DC13-ABB0-4188-9B96-B171C9A3FB63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9259EC6-337B-4989-9A8E-EBC5384010CB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E18F13E-E579-4693-880B-CAD8A1371292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4150344-149E-45F8-BFDF-B7015F71DAA8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5632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BA547F4-F19E-42EF-9658-E4A971FB50A4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9BECCED-7933-490C-8EA5-3B48AB84068E}" type="slidenum">
              <a:rPr lang="ru-RU" altLang="ru-RU" smtClean="0"/>
              <a:pPr>
                <a:defRPr/>
              </a:pPr>
              <a:t>5</a:t>
            </a:fld>
            <a:endParaRPr lang="ru-RU" altLang="ru-RU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alt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8C7BFEA-8B9C-4421-AC0F-E593D667E879}" type="slidenum">
              <a:rPr lang="ru-RU" altLang="ru-RU" smtClean="0"/>
              <a:pPr>
                <a:defRPr/>
              </a:pPr>
              <a:t>6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D963130-4FA2-4358-BABA-1264DC935DBD}" type="slidenum">
              <a:rPr lang="ru-RU" altLang="ru-RU" smtClean="0"/>
              <a:pPr>
                <a:defRPr/>
              </a:pPr>
              <a:t>7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5632609" y="6421576"/>
            <a:ext cx="4308316" cy="337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395" tIns="46693" rIns="93395" bIns="46693" anchor="b"/>
          <a:lstStyle>
            <a:lvl1pPr defTabSz="93186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0042D554-F9D2-4B3D-8873-27B2C327F954}" type="slidenum">
              <a:rPr lang="ru-RU" altLang="ru-RU" sz="1200"/>
              <a:pPr algn="r" eaLnBrk="1" hangingPunct="1"/>
              <a:t>8</a:t>
            </a:fld>
            <a:endParaRPr lang="ru-RU" altLang="ru-RU" sz="120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302000" y="506413"/>
            <a:ext cx="3379788" cy="25352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2027" y="3214008"/>
            <a:ext cx="7958462" cy="304018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3395" tIns="46693" rIns="93395" bIns="46693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alt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0404BC-5410-42C8-AC20-121DC60D767B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328F8F5-F8FA-47F0-9623-6D088A2C2344}" type="datetimeFigureOut">
              <a:rPr lang="ru-RU" smtClean="0"/>
              <a:pPr>
                <a:defRPr/>
              </a:pPr>
              <a:t>17.11.2023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082D5D-B138-4927-84FC-A0696E250A5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0878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98AE34-A78F-46DF-AF96-1E980F154B75}" type="datetimeFigureOut">
              <a:rPr lang="ru-RU" smtClean="0"/>
              <a:pPr>
                <a:defRPr/>
              </a:pPr>
              <a:t>17.11.2023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8BBCB0-49E4-4D50-8DB1-266FDCDD1A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3464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98AE34-A78F-46DF-AF96-1E980F154B75}" type="datetimeFigureOut">
              <a:rPr lang="ru-RU" smtClean="0"/>
              <a:pPr>
                <a:defRPr/>
              </a:pPr>
              <a:t>17.11.2023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8BBCB0-49E4-4D50-8DB1-266FDCDD1A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252128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98AE34-A78F-46DF-AF96-1E980F154B75}" type="datetimeFigureOut">
              <a:rPr lang="ru-RU" smtClean="0"/>
              <a:pPr>
                <a:defRPr/>
              </a:pPr>
              <a:t>17.11.2023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8BBCB0-49E4-4D50-8DB1-266FDCDD1A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3304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98AE34-A78F-46DF-AF96-1E980F154B75}" type="datetimeFigureOut">
              <a:rPr lang="ru-RU" smtClean="0"/>
              <a:pPr>
                <a:defRPr/>
              </a:pPr>
              <a:t>17.11.2023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8BBCB0-49E4-4D50-8DB1-266FDCDD1A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941052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98AE34-A78F-46DF-AF96-1E980F154B75}" type="datetimeFigureOut">
              <a:rPr lang="ru-RU" smtClean="0"/>
              <a:pPr>
                <a:defRPr/>
              </a:pPr>
              <a:t>17.11.2023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8BBCB0-49E4-4D50-8DB1-266FDCDD1A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49173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ADA85B-2F01-4A01-9268-FE6700185CA0}" type="datetimeFigureOut">
              <a:rPr lang="ru-RU" smtClean="0"/>
              <a:pPr>
                <a:defRPr/>
              </a:pPr>
              <a:t>17.11.2023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45A365-200B-44D9-B313-CC98D184A22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9571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9366501-2BDD-4DDB-BD0C-1C045920D5DF}" type="datetimeFigureOut">
              <a:rPr lang="ru-RU" smtClean="0"/>
              <a:pPr>
                <a:defRPr/>
              </a:pPr>
              <a:t>17.11.2023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55209B-36D2-4117-B3FB-2AEB5A41286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8923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36AB89-010F-4860-9FBF-74C32A715599}" type="datetimeFigureOut">
              <a:rPr lang="ru-RU" smtClean="0"/>
              <a:pPr>
                <a:defRPr/>
              </a:pPr>
              <a:t>17.11.2023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7499C7-7B83-4A52-AC6B-7DBF6761C96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083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3BD7CB-64FE-4B0B-80B7-7E42CA4F1074}" type="datetimeFigureOut">
              <a:rPr lang="ru-RU" smtClean="0"/>
              <a:pPr>
                <a:defRPr/>
              </a:pPr>
              <a:t>17.11.2023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DB8F92-8AE4-4E82-817D-5DCE6734062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51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98AE34-A78F-46DF-AF96-1E980F154B75}" type="datetimeFigureOut">
              <a:rPr lang="ru-RU" smtClean="0"/>
              <a:pPr>
                <a:defRPr/>
              </a:pPr>
              <a:t>17.11.2023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8BBCB0-49E4-4D50-8DB1-266FDCDD1A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7137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98AE34-A78F-46DF-AF96-1E980F154B75}" type="datetimeFigureOut">
              <a:rPr lang="ru-RU" smtClean="0"/>
              <a:pPr>
                <a:defRPr/>
              </a:pPr>
              <a:t>17.11.2023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8BBCB0-49E4-4D50-8DB1-266FDCDD1A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239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378453-06E1-4F9E-B8D9-6B091379A6FB}" type="datetimeFigureOut">
              <a:rPr lang="ru-RU" smtClean="0"/>
              <a:pPr>
                <a:defRPr/>
              </a:pPr>
              <a:t>17.11.2023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19B3D9-C126-47D6-B6D0-AC517F53387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621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20D219-8CCE-4602-BC2D-44BC940154E6}" type="datetimeFigureOut">
              <a:rPr lang="ru-RU" smtClean="0"/>
              <a:pPr>
                <a:defRPr/>
              </a:pPr>
              <a:t>17.11.2023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27CFF3-804C-4073-BFC7-78D6E7A6851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826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8354E1B-6B1C-4682-8539-5A5F98D3DF88}" type="datetimeFigureOut">
              <a:rPr lang="ru-RU" smtClean="0"/>
              <a:pPr>
                <a:defRPr/>
              </a:pPr>
              <a:t>17.11.2023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1CE6CB-01D2-4CF2-8EF3-A4131EBDB3E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07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98AE34-A78F-46DF-AF96-1E980F154B75}" type="datetimeFigureOut">
              <a:rPr lang="ru-RU" smtClean="0"/>
              <a:pPr>
                <a:defRPr/>
              </a:pPr>
              <a:t>17.11.2023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8BBCB0-49E4-4D50-8DB1-266FDCDD1A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769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E98AE34-A78F-46DF-AF96-1E980F154B75}" type="datetimeFigureOut">
              <a:rPr lang="ru-RU" smtClean="0"/>
              <a:pPr>
                <a:defRPr/>
              </a:pPr>
              <a:t>17.11.2023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198BBCB0-49E4-4D50-8DB1-266FDCDD1A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660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36" r:id="rId1"/>
    <p:sldLayoutId id="2147484637" r:id="rId2"/>
    <p:sldLayoutId id="2147484638" r:id="rId3"/>
    <p:sldLayoutId id="2147484639" r:id="rId4"/>
    <p:sldLayoutId id="2147484640" r:id="rId5"/>
    <p:sldLayoutId id="2147484641" r:id="rId6"/>
    <p:sldLayoutId id="2147484642" r:id="rId7"/>
    <p:sldLayoutId id="2147484643" r:id="rId8"/>
    <p:sldLayoutId id="2147484644" r:id="rId9"/>
    <p:sldLayoutId id="2147484645" r:id="rId10"/>
    <p:sldLayoutId id="2147484646" r:id="rId11"/>
    <p:sldLayoutId id="2147484647" r:id="rId12"/>
    <p:sldLayoutId id="2147484648" r:id="rId13"/>
    <p:sldLayoutId id="2147484649" r:id="rId14"/>
    <p:sldLayoutId id="2147484650" r:id="rId15"/>
    <p:sldLayoutId id="214748465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control" Target="../activeX/activeX1.xml"/><Relationship Id="rId4" Type="http://schemas.openxmlformats.org/officeDocument/2006/relationships/image" Target="../media/image1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control" Target="../activeX/activeX2.xml"/><Relationship Id="rId4" Type="http://schemas.openxmlformats.org/officeDocument/2006/relationships/image" Target="../media/image2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ChangeArrowheads="1"/>
          </p:cNvSpPr>
          <p:nvPr/>
        </p:nvSpPr>
        <p:spPr bwMode="auto">
          <a:xfrm>
            <a:off x="468313" y="4918075"/>
            <a:ext cx="83534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 sz="2800" b="1">
              <a:solidFill>
                <a:schemeClr val="tx2"/>
              </a:solidFill>
            </a:endParaRPr>
          </a:p>
        </p:txBody>
      </p:sp>
      <p:sp>
        <p:nvSpPr>
          <p:cNvPr id="6" name="Rectangle 7"/>
          <p:cNvSpPr txBox="1">
            <a:spLocks noChangeArrowheads="1"/>
          </p:cNvSpPr>
          <p:nvPr/>
        </p:nvSpPr>
        <p:spPr bwMode="auto">
          <a:xfrm>
            <a:off x="1000125" y="642938"/>
            <a:ext cx="714375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ru-RU" sz="1400" b="1" kern="0" dirty="0">
              <a:solidFill>
                <a:srgbClr val="A50021"/>
              </a:solidFill>
              <a:latin typeface="Arial" pitchFamily="34" charset="0"/>
              <a:ea typeface="+mj-ea"/>
              <a:cs typeface="+mj-cs"/>
            </a:endParaRPr>
          </a:p>
          <a:p>
            <a:pPr algn="ctr">
              <a:defRPr/>
            </a:pPr>
            <a:r>
              <a:rPr lang="ru-RU" sz="4000" b="1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Бюджет муниципального образования «Муниципальный округ Селтинский район Удмуртской Республики» на 2024 год и плановый период 2025 и 2026 годов</a:t>
            </a:r>
          </a:p>
        </p:txBody>
      </p:sp>
      <p:sp>
        <p:nvSpPr>
          <p:cNvPr id="1029" name="WordArt 2"/>
          <p:cNvSpPr>
            <a:spLocks noChangeArrowheads="1" noChangeShapeType="1" noTextEdit="1"/>
          </p:cNvSpPr>
          <p:nvPr/>
        </p:nvSpPr>
        <p:spPr bwMode="auto">
          <a:xfrm>
            <a:off x="3779838" y="0"/>
            <a:ext cx="5219700" cy="188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ru-RU" b="1" i="1" kern="10" spc="18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latin typeface="Monotype Corsiva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name="SapphireHiddenControl" r:id="rId1" imgW="6095880" imgH="4067280"/>
        </mc:Choice>
        <mc:Fallback>
          <p:control name="SapphireHiddenControl" r:id="rId1" imgW="6095880" imgH="4067280">
            <p:pic>
              <p:nvPicPr>
                <p:cNvPr id="2" name="SapphireHiddenControl" hidden="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96000" cy="40671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</a:extLst>
              </p:spPr>
            </p:pic>
          </p:control>
        </mc:Fallback>
      </mc:AlternateContent>
    </p:controls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EC0863-F560-4F4C-B8EB-E51B0A282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D00054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«Программная» структура расходов бюджета на 2024 год</a:t>
            </a:r>
            <a:b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D00054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endParaRPr lang="ru-RU" dirty="0"/>
          </a:p>
        </p:txBody>
      </p:sp>
      <p:graphicFrame>
        <p:nvGraphicFramePr>
          <p:cNvPr id="5" name="Таблица 5">
            <a:extLst>
              <a:ext uri="{FF2B5EF4-FFF2-40B4-BE49-F238E27FC236}">
                <a16:creationId xmlns:a16="http://schemas.microsoft.com/office/drawing/2014/main" id="{698CF1CE-D0CF-4BEA-ABB5-E60AE0F708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4740525"/>
              </p:ext>
            </p:extLst>
          </p:nvPr>
        </p:nvGraphicFramePr>
        <p:xfrm>
          <a:off x="467544" y="1412776"/>
          <a:ext cx="8352932" cy="4608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4342">
                  <a:extLst>
                    <a:ext uri="{9D8B030D-6E8A-4147-A177-3AD203B41FA5}">
                      <a16:colId xmlns:a16="http://schemas.microsoft.com/office/drawing/2014/main" val="1086329404"/>
                    </a:ext>
                  </a:extLst>
                </a:gridCol>
                <a:gridCol w="1016878">
                  <a:extLst>
                    <a:ext uri="{9D8B030D-6E8A-4147-A177-3AD203B41FA5}">
                      <a16:colId xmlns:a16="http://schemas.microsoft.com/office/drawing/2014/main" val="1048236453"/>
                    </a:ext>
                  </a:extLst>
                </a:gridCol>
                <a:gridCol w="944244">
                  <a:extLst>
                    <a:ext uri="{9D8B030D-6E8A-4147-A177-3AD203B41FA5}">
                      <a16:colId xmlns:a16="http://schemas.microsoft.com/office/drawing/2014/main" val="2222743951"/>
                    </a:ext>
                  </a:extLst>
                </a:gridCol>
                <a:gridCol w="1089512">
                  <a:extLst>
                    <a:ext uri="{9D8B030D-6E8A-4147-A177-3AD203B41FA5}">
                      <a16:colId xmlns:a16="http://schemas.microsoft.com/office/drawing/2014/main" val="625197398"/>
                    </a:ext>
                  </a:extLst>
                </a:gridCol>
                <a:gridCol w="871610">
                  <a:extLst>
                    <a:ext uri="{9D8B030D-6E8A-4147-A177-3AD203B41FA5}">
                      <a16:colId xmlns:a16="http://schemas.microsoft.com/office/drawing/2014/main" val="4034270695"/>
                    </a:ext>
                  </a:extLst>
                </a:gridCol>
                <a:gridCol w="726346">
                  <a:extLst>
                    <a:ext uri="{9D8B030D-6E8A-4147-A177-3AD203B41FA5}">
                      <a16:colId xmlns:a16="http://schemas.microsoft.com/office/drawing/2014/main" val="2355144589"/>
                    </a:ext>
                  </a:extLst>
                </a:gridCol>
              </a:tblGrid>
              <a:tr h="896138">
                <a:tc>
                  <a:txBody>
                    <a:bodyPr/>
                    <a:lstStyle/>
                    <a:p>
                      <a:pPr algn="ctr"/>
                      <a:r>
                        <a:rPr lang="ru-RU" sz="1400" b="1" i="0" spc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spc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r>
                        <a:rPr lang="ru-RU" sz="1400" b="1" spc="0" baseline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</a:t>
                      </a:r>
                      <a:endParaRPr lang="ru-RU" sz="1400" b="1" spc="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400" b="1" spc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год, </a:t>
                      </a:r>
                    </a:p>
                    <a:p>
                      <a:pPr algn="ctr"/>
                      <a:r>
                        <a:rPr lang="ru-RU" sz="1400" b="1" spc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  <a:endParaRPr lang="ru-RU" sz="1400" b="0" spc="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Доля, 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 на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</a:t>
                      </a:r>
                      <a:r>
                        <a:rPr lang="ru-RU" sz="1400" b="1" spc="0" baseline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spc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год,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Доля, 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spc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Темп роста</a:t>
                      </a:r>
                      <a:r>
                        <a:rPr lang="ru-RU" sz="1400" b="1" spc="0" baseline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%</a:t>
                      </a:r>
                      <a:endParaRPr lang="ru-RU" sz="1400" b="1" spc="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8767983"/>
                  </a:ext>
                </a:extLst>
              </a:tr>
              <a:tr h="6870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spc="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всего,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spc="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т.ч.:</a:t>
                      </a:r>
                    </a:p>
                  </a:txBody>
                  <a:tcPr marL="143999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588 069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595 507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101,3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7343050"/>
                  </a:ext>
                </a:extLst>
              </a:tr>
              <a:tr h="6870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на муниципальные программы социальной направленности</a:t>
                      </a:r>
                    </a:p>
                  </a:txBody>
                  <a:tcPr marL="251999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428 019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410 060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5933315"/>
                  </a:ext>
                </a:extLst>
              </a:tr>
              <a:tr h="6870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spc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на муниципальные программы в отраслях национальной экономики</a:t>
                      </a:r>
                    </a:p>
                  </a:txBody>
                  <a:tcPr marL="251999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62 981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78 332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124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5811027"/>
                  </a:ext>
                </a:extLst>
              </a:tr>
              <a:tr h="1045504">
                <a:tc>
                  <a:txBody>
                    <a:bodyPr/>
                    <a:lstStyle/>
                    <a:p>
                      <a:r>
                        <a:rPr lang="ru-RU" sz="1400" b="1" i="0" kern="1200" spc="0" dirty="0">
                          <a:solidFill>
                            <a:srgbClr val="6600CC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Расходы на муниципальные программы на обеспечение реализации отдельных функций ОМСУ</a:t>
                      </a:r>
                    </a:p>
                  </a:txBody>
                  <a:tcPr marL="251999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rgbClr val="6600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93 692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rgbClr val="6600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rgbClr val="6600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103 737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rgbClr val="6600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rgbClr val="6600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111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6496767"/>
                  </a:ext>
                </a:extLst>
              </a:tr>
              <a:tr h="605723">
                <a:tc>
                  <a:txBody>
                    <a:bodyPr/>
                    <a:lstStyle/>
                    <a:p>
                      <a:r>
                        <a:rPr lang="ru-RU" sz="1400" b="1" i="0" kern="1200" spc="0" dirty="0">
                          <a:solidFill>
                            <a:srgbClr val="006666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Непрограммные расходы</a:t>
                      </a:r>
                    </a:p>
                  </a:txBody>
                  <a:tcPr marL="251999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rgbClr val="0066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3 378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rgbClr val="0066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rgbClr val="0066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3378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rgbClr val="0066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rgbClr val="0066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42477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07625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500063" y="500063"/>
            <a:ext cx="839152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Расходы бюджета на муниципальные программы 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социальной направленности на 2024 год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929063" y="0"/>
            <a:ext cx="54292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>
              <a:lnSpc>
                <a:spcPct val="80000"/>
              </a:lnSpc>
              <a:defRPr/>
            </a:pPr>
            <a:endParaRPr lang="ru-RU" sz="1500" b="1" i="1" dirty="0">
              <a:solidFill>
                <a:schemeClr val="accent1">
                  <a:lumMod val="75000"/>
                </a:schemeClr>
              </a:solidFill>
              <a:latin typeface="Constantia" pitchFamily="18" charset="0"/>
              <a:ea typeface="MS Gothic" pitchFamily="49" charset="-128"/>
              <a:cs typeface="Calibri" pitchFamily="34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7635238"/>
              </p:ext>
            </p:extLst>
          </p:nvPr>
        </p:nvGraphicFramePr>
        <p:xfrm>
          <a:off x="357188" y="1344613"/>
          <a:ext cx="8501063" cy="50847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98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47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67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06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193390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Показатель</a:t>
                      </a:r>
                    </a:p>
                  </a:txBody>
                  <a:tcPr marL="91439" marR="91439" marT="45713" marB="45713" anchor="ctr">
                    <a:solidFill>
                      <a:srgbClr val="E9FE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Бюджет на 2023 год, тыс. руб.</a:t>
                      </a:r>
                    </a:p>
                  </a:txBody>
                  <a:tcPr marL="91439" marR="91439" marT="45713" marB="45713" anchor="ctr">
                    <a:solidFill>
                      <a:srgbClr val="E9FE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Проект на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2024</a:t>
                      </a:r>
                      <a:r>
                        <a:rPr lang="ru-RU" sz="1500" b="1" spc="0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500" b="1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год,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 руб.</a:t>
                      </a:r>
                    </a:p>
                  </a:txBody>
                  <a:tcPr marL="91439" marR="91439" marT="45713" marB="45713" anchor="ctr">
                    <a:solidFill>
                      <a:srgbClr val="E9FE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Темп роста, %</a:t>
                      </a:r>
                    </a:p>
                  </a:txBody>
                  <a:tcPr marL="91439" marR="91439" marT="45713" marB="45713" anchor="ctr">
                    <a:solidFill>
                      <a:srgbClr val="E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43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kern="120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Расходы на муниципальные программы социальной направленности, всего, в т.ч.:</a:t>
                      </a:r>
                    </a:p>
                  </a:txBody>
                  <a:tcPr marL="36000" marR="0" marT="45713" marB="45713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90000"/>
                        </a:lnSpc>
                      </a:pPr>
                      <a:r>
                        <a:rPr lang="ru-RU" sz="1600" b="1" i="0" kern="120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428 019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90000"/>
                        </a:lnSpc>
                      </a:pPr>
                      <a:r>
                        <a:rPr lang="ru-RU" sz="1600" b="1" i="0" kern="120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410060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90000"/>
                        </a:lnSpc>
                      </a:pPr>
                      <a:r>
                        <a:rPr lang="ru-RU" sz="1600" b="1" i="0" kern="120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96</a:t>
                      </a:r>
                    </a:p>
                  </a:txBody>
                  <a:tcPr marL="5847" marR="5847" marT="5846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470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kern="1200" spc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МП«Развитие образования и воспитание»</a:t>
                      </a:r>
                    </a:p>
                  </a:txBody>
                  <a:tcPr marL="107999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311 436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370736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119</a:t>
                      </a:r>
                    </a:p>
                  </a:txBody>
                  <a:tcPr marL="5847" marR="5847" marT="5846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289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kern="120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МП«Охрана здоровья и формирование здорового образа жизни населения»</a:t>
                      </a:r>
                    </a:p>
                  </a:txBody>
                  <a:tcPr marL="107999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3 691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5005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136</a:t>
                      </a:r>
                    </a:p>
                  </a:txBody>
                  <a:tcPr marL="5847" marR="5847" marT="5846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95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i="1" kern="1200" spc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в т.ч.: физкультурно-оздоровительный центр «Старт»</a:t>
                      </a:r>
                    </a:p>
                  </a:txBody>
                  <a:tcPr marL="107999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3 581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5002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140</a:t>
                      </a:r>
                    </a:p>
                  </a:txBody>
                  <a:tcPr marL="5847" marR="5847" marT="5846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952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kern="120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МП«Развитие культуры»</a:t>
                      </a:r>
                    </a:p>
                  </a:txBody>
                  <a:tcPr marL="107999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112 155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33668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30</a:t>
                      </a:r>
                    </a:p>
                  </a:txBody>
                  <a:tcPr marL="5847" marR="5847" marT="5846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470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kern="1200" spc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МП«Социальная поддержка населения»</a:t>
                      </a:r>
                    </a:p>
                  </a:txBody>
                  <a:tcPr marL="107999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736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651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88</a:t>
                      </a:r>
                    </a:p>
                  </a:txBody>
                  <a:tcPr marL="5847" marR="5847" marT="5846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4143372" y="-71461"/>
            <a:ext cx="4857784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ru-RU" b="1" i="1" kern="10" spc="180" dirty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latin typeface="Monotype Corsiva"/>
            </a:endParaRPr>
          </a:p>
          <a:p>
            <a:pPr>
              <a:defRPr/>
            </a:pPr>
            <a:endParaRPr lang="ru-RU" b="1" i="1" kern="10" spc="180" dirty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latin typeface="Monotype Corsiv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500063" y="500063"/>
            <a:ext cx="839152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Расходы бюджета на муниципальные программы </a:t>
            </a:r>
          </a:p>
          <a:p>
            <a:pPr algn="ctr"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 отраслях национальной экономики на 2024 год</a:t>
            </a:r>
          </a:p>
          <a:p>
            <a:pPr algn="ctr">
              <a:defRPr/>
            </a:pPr>
            <a:endParaRPr lang="ru-RU" sz="22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929063" y="0"/>
            <a:ext cx="54292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>
              <a:lnSpc>
                <a:spcPct val="80000"/>
              </a:lnSpc>
              <a:defRPr/>
            </a:pPr>
            <a:endParaRPr lang="ru-RU" sz="1500" b="1" i="1" dirty="0">
              <a:solidFill>
                <a:schemeClr val="accent1">
                  <a:lumMod val="75000"/>
                </a:schemeClr>
              </a:solidFill>
              <a:latin typeface="Constantia" pitchFamily="18" charset="0"/>
              <a:ea typeface="MS Gothic" pitchFamily="49" charset="-128"/>
              <a:cs typeface="Calibri" pitchFamily="34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0825658"/>
              </p:ext>
            </p:extLst>
          </p:nvPr>
        </p:nvGraphicFramePr>
        <p:xfrm>
          <a:off x="357188" y="1344613"/>
          <a:ext cx="8501062" cy="50133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98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47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67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06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584936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Показатель</a:t>
                      </a:r>
                    </a:p>
                  </a:txBody>
                  <a:tcPr marL="91439" marR="91439" marT="45713" marB="45713" anchor="ctr">
                    <a:solidFill>
                      <a:srgbClr val="E9FE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Бюджет на 2023 год, тыс. руб.</a:t>
                      </a:r>
                    </a:p>
                  </a:txBody>
                  <a:tcPr marL="91439" marR="91439" marT="45713" marB="45713" anchor="ctr">
                    <a:solidFill>
                      <a:srgbClr val="E9FE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Проект бюджета на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2024</a:t>
                      </a:r>
                      <a:r>
                        <a:rPr lang="ru-RU" sz="1500" b="1" spc="0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500" b="1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год,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 руб.</a:t>
                      </a:r>
                    </a:p>
                  </a:txBody>
                  <a:tcPr marL="91439" marR="91439" marT="45713" marB="45713" anchor="ctr">
                    <a:solidFill>
                      <a:srgbClr val="E9FE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Темп роста, %</a:t>
                      </a:r>
                    </a:p>
                  </a:txBody>
                  <a:tcPr marL="91439" marR="91439" marT="45713" marB="45713" anchor="ctr">
                    <a:solidFill>
                      <a:srgbClr val="E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148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kern="120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Расходы на муниципальные программы в</a:t>
                      </a:r>
                      <a:r>
                        <a:rPr lang="ru-RU" sz="1600" b="1" i="0" kern="1200" spc="0" baseline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отраслях национальной экономики</a:t>
                      </a:r>
                      <a:r>
                        <a:rPr lang="ru-RU" sz="1600" b="1" i="0" kern="120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, в т.ч.:</a:t>
                      </a:r>
                    </a:p>
                  </a:txBody>
                  <a:tcPr marL="36000" marR="0" marT="45713" marB="45713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90000"/>
                        </a:lnSpc>
                      </a:pPr>
                      <a:r>
                        <a:rPr lang="ru-RU" sz="1600" b="1" i="0" kern="120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62 981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90000"/>
                        </a:lnSpc>
                      </a:pPr>
                      <a:r>
                        <a:rPr lang="ru-RU" sz="1600" b="1" i="0" kern="120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78332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90000"/>
                        </a:lnSpc>
                      </a:pPr>
                      <a:r>
                        <a:rPr lang="ru-RU" sz="1600" b="1" i="0" kern="120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124</a:t>
                      </a:r>
                    </a:p>
                  </a:txBody>
                  <a:tcPr marL="5847" marR="5847" marT="5846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35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kern="1200" spc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МП«Создание условий для устойчивого экономического развития»</a:t>
                      </a:r>
                    </a:p>
                  </a:txBody>
                  <a:tcPr marL="107999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16527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36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0,2</a:t>
                      </a:r>
                    </a:p>
                  </a:txBody>
                  <a:tcPr marL="5847" marR="5847" marT="5846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069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kern="120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МП«Содержание и развитие муниципального хозяйства»</a:t>
                      </a:r>
                    </a:p>
                  </a:txBody>
                  <a:tcPr marL="107999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46 121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78183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600" b="1" i="0" u="none" strike="noStrike" dirty="0">
                        <a:solidFill>
                          <a:schemeClr val="accent4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170</a:t>
                      </a:r>
                    </a:p>
                    <a:p>
                      <a:pPr algn="ctr" fontAlgn="b"/>
                      <a:endParaRPr lang="ru-RU" sz="1600" b="1" i="0" u="none" strike="noStrike" dirty="0">
                        <a:solidFill>
                          <a:schemeClr val="accent4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47" marR="5847" marT="5846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5638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kern="1200" spc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МП«Энергосбережение и повышение энергетической эффективности»</a:t>
                      </a:r>
                    </a:p>
                  </a:txBody>
                  <a:tcPr marL="107999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333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113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34</a:t>
                      </a:r>
                    </a:p>
                  </a:txBody>
                  <a:tcPr marL="5847" marR="5847" marT="5846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500063" y="500063"/>
            <a:ext cx="839152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Расходы бюджета на муниципальные программы по обеспечению реализации отдельных функций органов местного самоуправления на 2024 год</a:t>
            </a:r>
          </a:p>
          <a:p>
            <a:pPr algn="ctr">
              <a:defRPr/>
            </a:pPr>
            <a:endParaRPr lang="ru-RU" sz="22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929063" y="0"/>
            <a:ext cx="54292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>
              <a:lnSpc>
                <a:spcPct val="80000"/>
              </a:lnSpc>
              <a:defRPr/>
            </a:pPr>
            <a:endParaRPr lang="ru-RU" sz="1500" b="1" i="1" dirty="0">
              <a:solidFill>
                <a:schemeClr val="accent1">
                  <a:lumMod val="75000"/>
                </a:schemeClr>
              </a:solidFill>
              <a:latin typeface="Constantia" pitchFamily="18" charset="0"/>
              <a:ea typeface="MS Gothic" pitchFamily="49" charset="-128"/>
              <a:cs typeface="Calibri" pitchFamily="34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5479361"/>
              </p:ext>
            </p:extLst>
          </p:nvPr>
        </p:nvGraphicFramePr>
        <p:xfrm>
          <a:off x="214313" y="1285875"/>
          <a:ext cx="8715375" cy="5010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223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556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294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079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137623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spc="0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Показатель</a:t>
                      </a:r>
                    </a:p>
                  </a:txBody>
                  <a:tcPr marL="91439" marR="91439" anchor="ctr">
                    <a:solidFill>
                      <a:srgbClr val="E9FE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Бюджет на 2023 год, тыс. руб.</a:t>
                      </a:r>
                    </a:p>
                  </a:txBody>
                  <a:tcPr marL="91439" marR="91439" anchor="ctr">
                    <a:solidFill>
                      <a:srgbClr val="E9FE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Проект на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2024</a:t>
                      </a:r>
                      <a:r>
                        <a:rPr lang="ru-RU" sz="1500" b="1" spc="0" baseline="0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500" b="1" spc="0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год,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 руб.</a:t>
                      </a:r>
                    </a:p>
                  </a:txBody>
                  <a:tcPr marL="91439" marR="91439" anchor="ctr">
                    <a:solidFill>
                      <a:srgbClr val="E9FE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Темп роста, %</a:t>
                      </a:r>
                    </a:p>
                  </a:txBody>
                  <a:tcPr marL="91439" marR="91439" anchor="ctr">
                    <a:solidFill>
                      <a:srgbClr val="E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947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kern="120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Расходы на муниципальные программы </a:t>
                      </a:r>
                      <a:r>
                        <a:rPr lang="ru-RU" sz="1600" b="1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на обеспечение реализации отдельных функций ОМСУ</a:t>
                      </a:r>
                      <a:r>
                        <a:rPr lang="ru-RU" sz="1600" b="1" i="0" kern="120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, в т.ч.:</a:t>
                      </a:r>
                    </a:p>
                  </a:txBody>
                  <a:tcPr marL="36000" marR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90000"/>
                        </a:lnSpc>
                      </a:pPr>
                      <a:r>
                        <a:rPr lang="ru-RU" sz="1600" b="1" i="0" kern="120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93 692</a:t>
                      </a:r>
                    </a:p>
                  </a:txBody>
                  <a:tcPr marL="5847" marR="5847" marT="5847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90000"/>
                        </a:lnSpc>
                      </a:pPr>
                      <a:r>
                        <a:rPr lang="ru-RU" sz="1600" b="1" i="0" kern="120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103 737</a:t>
                      </a:r>
                    </a:p>
                  </a:txBody>
                  <a:tcPr marL="5847" marR="5847" marT="5847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90000"/>
                        </a:lnSpc>
                      </a:pPr>
                      <a:r>
                        <a:rPr lang="ru-RU" sz="1600" b="1" i="0" kern="120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111</a:t>
                      </a:r>
                    </a:p>
                  </a:txBody>
                  <a:tcPr marL="5847" marR="5847" marT="5847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kern="1200" spc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МП«Муниципальное управление»</a:t>
                      </a:r>
                    </a:p>
                  </a:txBody>
                  <a:tcPr marL="107999" marR="5847" marT="58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80 181</a:t>
                      </a:r>
                    </a:p>
                  </a:txBody>
                  <a:tcPr marL="5847" marR="5847" marT="58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84 052</a:t>
                      </a:r>
                    </a:p>
                  </a:txBody>
                  <a:tcPr marL="5847" marR="5847" marT="58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105</a:t>
                      </a:r>
                    </a:p>
                  </a:txBody>
                  <a:tcPr marL="5847" marR="5847" marT="5847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20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i="1" kern="120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в т.ч.: расходы на переданные государственные полномочия по регистрации актов гражданского состояния</a:t>
                      </a:r>
                    </a:p>
                  </a:txBody>
                  <a:tcPr marL="107999" marR="5847" marT="58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1 015</a:t>
                      </a:r>
                    </a:p>
                  </a:txBody>
                  <a:tcPr marL="5847" marR="5847" marT="58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5847" marR="5847" marT="58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00</a:t>
                      </a:r>
                    </a:p>
                  </a:txBody>
                  <a:tcPr marL="5847" marR="5847" marT="5847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291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kern="1200" spc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МП «Управление муниципальными финансами»</a:t>
                      </a:r>
                    </a:p>
                  </a:txBody>
                  <a:tcPr marL="107999" marR="5847" marT="58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12 973</a:t>
                      </a:r>
                    </a:p>
                  </a:txBody>
                  <a:tcPr marL="5847" marR="5847" marT="58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19 178</a:t>
                      </a:r>
                    </a:p>
                  </a:txBody>
                  <a:tcPr marL="5847" marR="5847" marT="58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148</a:t>
                      </a:r>
                    </a:p>
                  </a:txBody>
                  <a:tcPr marL="5847" marR="5847" marT="5847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812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i="1" kern="1200" spc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в т.ч.: обслуживание муниципального долга</a:t>
                      </a:r>
                    </a:p>
                  </a:txBody>
                  <a:tcPr marL="107999" marR="5847" marT="58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1 412</a:t>
                      </a:r>
                    </a:p>
                  </a:txBody>
                  <a:tcPr marL="5847" marR="5847" marT="58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4 753</a:t>
                      </a:r>
                    </a:p>
                  </a:txBody>
                  <a:tcPr marL="5847" marR="5847" marT="58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337</a:t>
                      </a:r>
                    </a:p>
                  </a:txBody>
                  <a:tcPr marL="5847" marR="5847" marT="5847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906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kern="1200" spc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МП «Безопасность»</a:t>
                      </a:r>
                    </a:p>
                  </a:txBody>
                  <a:tcPr marL="107999" marR="5847" marT="58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538</a:t>
                      </a:r>
                    </a:p>
                  </a:txBody>
                  <a:tcPr marL="5847" marR="5847" marT="58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507</a:t>
                      </a:r>
                    </a:p>
                  </a:txBody>
                  <a:tcPr marL="5847" marR="5847" marT="58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94</a:t>
                      </a:r>
                    </a:p>
                  </a:txBody>
                  <a:tcPr marL="5847" marR="5847" marT="5847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4143372" y="-71461"/>
            <a:ext cx="4857784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ru-RU" b="1" i="1" kern="10" spc="180" dirty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latin typeface="Monotype Corsiva"/>
            </a:endParaRPr>
          </a:p>
          <a:p>
            <a:pPr>
              <a:defRPr/>
            </a:pPr>
            <a:endParaRPr lang="ru-RU" b="1" i="1" kern="10" spc="180" dirty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latin typeface="Monotype Corsiv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625" y="214313"/>
            <a:ext cx="850106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ln w="18000">
                  <a:noFill/>
                  <a:prstDash val="solid"/>
                  <a:miter lim="800000"/>
                </a:ln>
                <a:solidFill>
                  <a:srgbClr val="438149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Направления расходов бюджета в 2024 году по отраслям, тыс. руб.</a:t>
            </a: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4169986044"/>
              </p:ext>
            </p:extLst>
          </p:nvPr>
        </p:nvGraphicFramePr>
        <p:xfrm>
          <a:off x="179388" y="1214422"/>
          <a:ext cx="5472608" cy="5543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857884" y="785794"/>
            <a:ext cx="1285884" cy="3539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700" b="1" dirty="0">
                <a:solidFill>
                  <a:schemeClr val="tx2"/>
                </a:solidFill>
              </a:rPr>
              <a:t>2023 год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358082" y="785793"/>
            <a:ext cx="1285885" cy="3539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700" b="1" dirty="0">
                <a:solidFill>
                  <a:schemeClr val="tx2"/>
                </a:solidFill>
              </a:rPr>
              <a:t>2024 год</a:t>
            </a:r>
          </a:p>
        </p:txBody>
      </p:sp>
      <p:sp>
        <p:nvSpPr>
          <p:cNvPr id="17441" name="TextBox 21"/>
          <p:cNvSpPr txBox="1">
            <a:spLocks noChangeArrowheads="1"/>
          </p:cNvSpPr>
          <p:nvPr/>
        </p:nvSpPr>
        <p:spPr bwMode="auto">
          <a:xfrm>
            <a:off x="1428750" y="6143625"/>
            <a:ext cx="4000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chemeClr val="bg1"/>
                </a:solidFill>
                <a:latin typeface="Georgia" pitchFamily="18" charset="0"/>
              </a:rPr>
              <a:t>Охрана окружающей среды</a:t>
            </a:r>
          </a:p>
        </p:txBody>
      </p:sp>
      <p:sp>
        <p:nvSpPr>
          <p:cNvPr id="15" name="Овал 14"/>
          <p:cNvSpPr/>
          <p:nvPr/>
        </p:nvSpPr>
        <p:spPr>
          <a:xfrm>
            <a:off x="6048264" y="5877272"/>
            <a:ext cx="900000" cy="900000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/>
              <a:t>0</a:t>
            </a:r>
          </a:p>
        </p:txBody>
      </p:sp>
      <p:sp>
        <p:nvSpPr>
          <p:cNvPr id="24" name="Овал 23"/>
          <p:cNvSpPr/>
          <p:nvPr/>
        </p:nvSpPr>
        <p:spPr>
          <a:xfrm>
            <a:off x="7596336" y="5913376"/>
            <a:ext cx="900000" cy="900000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/>
              <a:t>68</a:t>
            </a:r>
          </a:p>
        </p:txBody>
      </p:sp>
      <p:sp>
        <p:nvSpPr>
          <p:cNvPr id="25" name="Овал 24"/>
          <p:cNvSpPr/>
          <p:nvPr/>
        </p:nvSpPr>
        <p:spPr>
          <a:xfrm>
            <a:off x="5997010" y="1205993"/>
            <a:ext cx="900000" cy="900000"/>
          </a:xfrm>
          <a:prstGeom prst="ellipse">
            <a:avLst/>
          </a:prstGeom>
          <a:solidFill>
            <a:srgbClr val="0070C0"/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  <a:reflection blurRad="38100" stA="26000" endPos="23000" dist="25400" dir="5400000" sy="-100000" rotWithShape="0"/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400" b="1" dirty="0"/>
              <a:t>87428</a:t>
            </a:r>
          </a:p>
        </p:txBody>
      </p:sp>
      <p:sp>
        <p:nvSpPr>
          <p:cNvPr id="26" name="Овал 25"/>
          <p:cNvSpPr/>
          <p:nvPr/>
        </p:nvSpPr>
        <p:spPr>
          <a:xfrm>
            <a:off x="6021616" y="2132856"/>
            <a:ext cx="900000" cy="9000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400" b="1" dirty="0"/>
              <a:t>329</a:t>
            </a:r>
          </a:p>
        </p:txBody>
      </p:sp>
      <p:sp>
        <p:nvSpPr>
          <p:cNvPr id="27" name="Овал 26"/>
          <p:cNvSpPr/>
          <p:nvPr/>
        </p:nvSpPr>
        <p:spPr>
          <a:xfrm>
            <a:off x="6063768" y="3068960"/>
            <a:ext cx="900000" cy="900000"/>
          </a:xfrm>
          <a:prstGeom prst="ellipse">
            <a:avLst/>
          </a:prstGeom>
          <a:solidFill>
            <a:srgbClr val="438149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/>
              <a:t>535</a:t>
            </a:r>
          </a:p>
        </p:txBody>
      </p:sp>
      <p:sp>
        <p:nvSpPr>
          <p:cNvPr id="28" name="Овал 27"/>
          <p:cNvSpPr/>
          <p:nvPr/>
        </p:nvSpPr>
        <p:spPr>
          <a:xfrm>
            <a:off x="6048264" y="4041168"/>
            <a:ext cx="900000" cy="900000"/>
          </a:xfrm>
          <a:prstGeom prst="ellipse">
            <a:avLst/>
          </a:prstGeom>
          <a:solidFill>
            <a:srgbClr val="C092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400" b="1" dirty="0"/>
              <a:t>42585</a:t>
            </a:r>
          </a:p>
        </p:txBody>
      </p:sp>
      <p:sp>
        <p:nvSpPr>
          <p:cNvPr id="29" name="Овал 28"/>
          <p:cNvSpPr/>
          <p:nvPr/>
        </p:nvSpPr>
        <p:spPr>
          <a:xfrm>
            <a:off x="7506743" y="1177658"/>
            <a:ext cx="900000" cy="900000"/>
          </a:xfrm>
          <a:prstGeom prst="ellipse">
            <a:avLst/>
          </a:prstGeom>
          <a:solidFill>
            <a:srgbClr val="0070C0"/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  <a:reflection blurRad="38100" stA="26000" endPos="23000" dist="25400" dir="5400000" sy="-100000" rotWithShape="0"/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400" b="1" dirty="0"/>
              <a:t>83231</a:t>
            </a:r>
          </a:p>
        </p:txBody>
      </p:sp>
      <p:sp>
        <p:nvSpPr>
          <p:cNvPr id="30" name="Овал 29"/>
          <p:cNvSpPr/>
          <p:nvPr/>
        </p:nvSpPr>
        <p:spPr>
          <a:xfrm>
            <a:off x="7499722" y="2168960"/>
            <a:ext cx="900000" cy="9000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400" b="1" dirty="0"/>
              <a:t>0</a:t>
            </a:r>
          </a:p>
        </p:txBody>
      </p:sp>
      <p:sp>
        <p:nvSpPr>
          <p:cNvPr id="31" name="Овал 30"/>
          <p:cNvSpPr/>
          <p:nvPr/>
        </p:nvSpPr>
        <p:spPr>
          <a:xfrm>
            <a:off x="7524328" y="3105064"/>
            <a:ext cx="900000" cy="900000"/>
          </a:xfrm>
          <a:prstGeom prst="ellipse">
            <a:avLst/>
          </a:prstGeom>
          <a:solidFill>
            <a:srgbClr val="438149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/>
              <a:t>506</a:t>
            </a:r>
          </a:p>
        </p:txBody>
      </p:sp>
      <p:sp>
        <p:nvSpPr>
          <p:cNvPr id="32" name="Овал 31"/>
          <p:cNvSpPr/>
          <p:nvPr/>
        </p:nvSpPr>
        <p:spPr>
          <a:xfrm>
            <a:off x="7560432" y="4041168"/>
            <a:ext cx="900000" cy="900000"/>
          </a:xfrm>
          <a:prstGeom prst="ellipse">
            <a:avLst/>
          </a:prstGeom>
          <a:solidFill>
            <a:srgbClr val="C092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400" b="1" dirty="0"/>
              <a:t>76936</a:t>
            </a:r>
          </a:p>
        </p:txBody>
      </p:sp>
      <p:sp>
        <p:nvSpPr>
          <p:cNvPr id="33" name="Овал 32"/>
          <p:cNvSpPr/>
          <p:nvPr/>
        </p:nvSpPr>
        <p:spPr>
          <a:xfrm>
            <a:off x="7596336" y="5013176"/>
            <a:ext cx="900000" cy="900000"/>
          </a:xfrm>
          <a:prstGeom prst="ellipse">
            <a:avLst/>
          </a:prstGeom>
          <a:solidFill>
            <a:srgbClr val="A40A92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400" b="1" dirty="0"/>
              <a:t>10426</a:t>
            </a:r>
          </a:p>
        </p:txBody>
      </p:sp>
      <p:sp>
        <p:nvSpPr>
          <p:cNvPr id="34" name="Овал 33"/>
          <p:cNvSpPr/>
          <p:nvPr/>
        </p:nvSpPr>
        <p:spPr>
          <a:xfrm>
            <a:off x="6063768" y="5000636"/>
            <a:ext cx="900000" cy="900000"/>
          </a:xfrm>
          <a:prstGeom prst="ellipse">
            <a:avLst/>
          </a:prstGeom>
          <a:solidFill>
            <a:srgbClr val="A40A92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400" b="1" dirty="0"/>
              <a:t>18360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/>
          <p:nvPr/>
        </p:nvSpPr>
        <p:spPr>
          <a:xfrm>
            <a:off x="321468" y="255607"/>
            <a:ext cx="8501063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ln w="18000">
                  <a:noFill/>
                  <a:prstDash val="solid"/>
                  <a:miter lim="800000"/>
                </a:ln>
                <a:solidFill>
                  <a:srgbClr val="438149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Направления расходов консолидированного бюджета в 2024 году по отраслям, тыс. руб.</a:t>
            </a:r>
          </a:p>
        </p:txBody>
      </p:sp>
      <p:graphicFrame>
        <p:nvGraphicFramePr>
          <p:cNvPr id="24" name="Схема 23"/>
          <p:cNvGraphicFramePr/>
          <p:nvPr>
            <p:extLst>
              <p:ext uri="{D42A27DB-BD31-4B8C-83A1-F6EECF244321}">
                <p14:modId xmlns:p14="http://schemas.microsoft.com/office/powerpoint/2010/main" val="2893884293"/>
              </p:ext>
            </p:extLst>
          </p:nvPr>
        </p:nvGraphicFramePr>
        <p:xfrm>
          <a:off x="0" y="1142985"/>
          <a:ext cx="5868144" cy="57150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6143636" y="785794"/>
            <a:ext cx="1357322" cy="35394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700" b="1" dirty="0">
                <a:solidFill>
                  <a:srgbClr val="C00000"/>
                </a:solidFill>
              </a:rPr>
              <a:t>2023</a:t>
            </a:r>
            <a:r>
              <a:rPr lang="ru-RU" sz="1700" b="1" dirty="0">
                <a:solidFill>
                  <a:schemeClr val="tx2"/>
                </a:solidFill>
              </a:rPr>
              <a:t> </a:t>
            </a:r>
            <a:r>
              <a:rPr lang="ru-RU" sz="1700" b="1" dirty="0">
                <a:solidFill>
                  <a:srgbClr val="C00000"/>
                </a:solidFill>
              </a:rPr>
              <a:t>год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643834" y="785794"/>
            <a:ext cx="1321103" cy="35394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700" b="1" dirty="0">
                <a:solidFill>
                  <a:srgbClr val="C00000"/>
                </a:solidFill>
              </a:rPr>
              <a:t>2024</a:t>
            </a:r>
            <a:r>
              <a:rPr lang="ru-RU" sz="1700" b="1" dirty="0">
                <a:solidFill>
                  <a:schemeClr val="tx2"/>
                </a:solidFill>
              </a:rPr>
              <a:t> </a:t>
            </a:r>
            <a:r>
              <a:rPr lang="ru-RU" sz="1700" b="1" dirty="0">
                <a:solidFill>
                  <a:srgbClr val="C00000"/>
                </a:solidFill>
              </a:rPr>
              <a:t>год</a:t>
            </a:r>
          </a:p>
        </p:txBody>
      </p:sp>
      <p:sp>
        <p:nvSpPr>
          <p:cNvPr id="28" name="Овал 27"/>
          <p:cNvSpPr/>
          <p:nvPr/>
        </p:nvSpPr>
        <p:spPr>
          <a:xfrm>
            <a:off x="6408304" y="1142985"/>
            <a:ext cx="900000" cy="900000"/>
          </a:xfrm>
          <a:prstGeom prst="ellipse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400" b="1" dirty="0"/>
              <a:t>315029</a:t>
            </a:r>
          </a:p>
        </p:txBody>
      </p:sp>
      <p:sp>
        <p:nvSpPr>
          <p:cNvPr id="30" name="Овал 29"/>
          <p:cNvSpPr/>
          <p:nvPr/>
        </p:nvSpPr>
        <p:spPr>
          <a:xfrm>
            <a:off x="6408304" y="4000504"/>
            <a:ext cx="900000" cy="90000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400" b="1" dirty="0"/>
              <a:t>6460</a:t>
            </a:r>
            <a:endParaRPr lang="ru-RU" sz="1300" b="1" dirty="0"/>
          </a:p>
        </p:txBody>
      </p:sp>
      <p:sp>
        <p:nvSpPr>
          <p:cNvPr id="32" name="Овал 31"/>
          <p:cNvSpPr/>
          <p:nvPr/>
        </p:nvSpPr>
        <p:spPr>
          <a:xfrm>
            <a:off x="6429388" y="5949280"/>
            <a:ext cx="900000" cy="900000"/>
          </a:xfrm>
          <a:prstGeom prst="ellipse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1412</a:t>
            </a:r>
          </a:p>
        </p:txBody>
      </p:sp>
      <p:sp>
        <p:nvSpPr>
          <p:cNvPr id="34" name="Овал 33"/>
          <p:cNvSpPr/>
          <p:nvPr/>
        </p:nvSpPr>
        <p:spPr>
          <a:xfrm>
            <a:off x="7776456" y="1142984"/>
            <a:ext cx="900000" cy="900000"/>
          </a:xfrm>
          <a:prstGeom prst="ellipse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400" b="1" dirty="0"/>
              <a:t>357560</a:t>
            </a:r>
          </a:p>
        </p:txBody>
      </p:sp>
      <p:sp>
        <p:nvSpPr>
          <p:cNvPr id="35" name="Овал 34"/>
          <p:cNvSpPr/>
          <p:nvPr/>
        </p:nvSpPr>
        <p:spPr>
          <a:xfrm>
            <a:off x="7776456" y="2096952"/>
            <a:ext cx="900000" cy="900000"/>
          </a:xfrm>
          <a:prstGeom prst="ellipse">
            <a:avLst/>
          </a:prstGeom>
          <a:solidFill>
            <a:srgbClr val="00B0F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400" b="1" dirty="0"/>
              <a:t>33668</a:t>
            </a:r>
          </a:p>
        </p:txBody>
      </p:sp>
      <p:sp>
        <p:nvSpPr>
          <p:cNvPr id="36" name="Овал 35"/>
          <p:cNvSpPr/>
          <p:nvPr/>
        </p:nvSpPr>
        <p:spPr>
          <a:xfrm>
            <a:off x="7776456" y="4000504"/>
            <a:ext cx="900000" cy="90000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300" b="1" dirty="0"/>
              <a:t>1485</a:t>
            </a:r>
          </a:p>
        </p:txBody>
      </p:sp>
      <p:sp>
        <p:nvSpPr>
          <p:cNvPr id="38" name="Овал 37"/>
          <p:cNvSpPr/>
          <p:nvPr/>
        </p:nvSpPr>
        <p:spPr>
          <a:xfrm>
            <a:off x="7812360" y="5949280"/>
            <a:ext cx="900000" cy="900000"/>
          </a:xfrm>
          <a:prstGeom prst="ellipse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4714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285875" y="3429000"/>
            <a:ext cx="2428875" cy="3540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700" b="1" dirty="0">
                <a:solidFill>
                  <a:schemeClr val="bg1"/>
                </a:solidFill>
                <a:latin typeface="+mn-lt"/>
              </a:rPr>
              <a:t>Здравоохранение</a:t>
            </a:r>
          </a:p>
        </p:txBody>
      </p:sp>
      <p:sp>
        <p:nvSpPr>
          <p:cNvPr id="20" name="Овал 19"/>
          <p:cNvSpPr/>
          <p:nvPr/>
        </p:nvSpPr>
        <p:spPr>
          <a:xfrm>
            <a:off x="6408304" y="2096952"/>
            <a:ext cx="900000" cy="900000"/>
          </a:xfrm>
          <a:prstGeom prst="ellipse">
            <a:avLst/>
          </a:prstGeom>
          <a:solidFill>
            <a:srgbClr val="00B0F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400" b="1" dirty="0"/>
              <a:t>112155</a:t>
            </a:r>
          </a:p>
        </p:txBody>
      </p:sp>
      <p:sp>
        <p:nvSpPr>
          <p:cNvPr id="21" name="Овал 20"/>
          <p:cNvSpPr/>
          <p:nvPr/>
        </p:nvSpPr>
        <p:spPr>
          <a:xfrm>
            <a:off x="7776456" y="3033056"/>
            <a:ext cx="900000" cy="900000"/>
          </a:xfrm>
          <a:prstGeom prst="ellipse">
            <a:avLst/>
          </a:prstGeom>
          <a:solidFill>
            <a:srgbClr val="92D05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400" b="1" dirty="0"/>
              <a:t>0</a:t>
            </a:r>
          </a:p>
        </p:txBody>
      </p:sp>
      <p:sp>
        <p:nvSpPr>
          <p:cNvPr id="29" name="Овал 28"/>
          <p:cNvSpPr/>
          <p:nvPr/>
        </p:nvSpPr>
        <p:spPr>
          <a:xfrm>
            <a:off x="6441232" y="3033056"/>
            <a:ext cx="900000" cy="900000"/>
          </a:xfrm>
          <a:prstGeom prst="ellipse">
            <a:avLst/>
          </a:prstGeom>
          <a:solidFill>
            <a:srgbClr val="92D05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400" b="1" dirty="0"/>
              <a:t>84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4143372" y="-71461"/>
            <a:ext cx="4857784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ru-RU" b="1" i="1" kern="10" spc="180" dirty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latin typeface="Monotype Corsiva"/>
            </a:endParaRPr>
          </a:p>
          <a:p>
            <a:pPr>
              <a:defRPr/>
            </a:pPr>
            <a:endParaRPr lang="ru-RU" b="1" i="1" kern="10" spc="180" dirty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latin typeface="Monotype Corsiva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6408304" y="4977272"/>
            <a:ext cx="900000" cy="900000"/>
          </a:xfrm>
          <a:prstGeom prst="ellipse">
            <a:avLst/>
          </a:prstGeom>
          <a:solidFill>
            <a:srgbClr val="B01872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400" b="1" dirty="0"/>
              <a:t>3691</a:t>
            </a:r>
          </a:p>
        </p:txBody>
      </p:sp>
      <p:sp>
        <p:nvSpPr>
          <p:cNvPr id="25" name="Овал 24"/>
          <p:cNvSpPr/>
          <p:nvPr/>
        </p:nvSpPr>
        <p:spPr>
          <a:xfrm>
            <a:off x="7812360" y="4977272"/>
            <a:ext cx="900000" cy="900000"/>
          </a:xfrm>
          <a:prstGeom prst="ellipse">
            <a:avLst/>
          </a:prstGeom>
          <a:solidFill>
            <a:srgbClr val="B01872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400" b="1" dirty="0"/>
              <a:t>5005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C09B99B3-F2D3-4A5C-9C0F-8BEFCE41A404}"/>
              </a:ext>
            </a:extLst>
          </p:cNvPr>
          <p:cNvSpPr txBox="1">
            <a:spLocks/>
          </p:cNvSpPr>
          <p:nvPr/>
        </p:nvSpPr>
        <p:spPr bwMode="auto">
          <a:xfrm>
            <a:off x="1143000" y="0"/>
            <a:ext cx="692943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 eaLnBrk="1" hangingPunct="1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 eaLnBrk="1" hangingPunct="1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 eaLnBrk="1" hangingPunct="1">
              <a:defRPr/>
            </a:pPr>
            <a:r>
              <a:rPr lang="ru-RU" sz="2000" b="1" dirty="0">
                <a:solidFill>
                  <a:srgbClr val="C00000"/>
                </a:solidFill>
                <a:latin typeface="Cambria" pitchFamily="18" charset="0"/>
              </a:rPr>
              <a:t>Меры социальной поддержки отдельным категориям граждан и выплаты социального характера </a:t>
            </a:r>
          </a:p>
        </p:txBody>
      </p:sp>
      <p:sp>
        <p:nvSpPr>
          <p:cNvPr id="72707" name="WordArt 2">
            <a:extLst>
              <a:ext uri="{FF2B5EF4-FFF2-40B4-BE49-F238E27FC236}">
                <a16:creationId xmlns:a16="http://schemas.microsoft.com/office/drawing/2014/main" id="{A0C22A2A-40CF-4DF3-AE02-E6A91319503B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3779838" y="0"/>
            <a:ext cx="5219700" cy="188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ru-RU" b="1" i="1" kern="10" spc="180" dirty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latin typeface="Monotype Corsiva" panose="03010101010201010101" pitchFamily="66" charset="0"/>
            </a:endParaRPr>
          </a:p>
        </p:txBody>
      </p:sp>
      <p:sp>
        <p:nvSpPr>
          <p:cNvPr id="72708" name="Прямоугольник 5">
            <a:extLst>
              <a:ext uri="{FF2B5EF4-FFF2-40B4-BE49-F238E27FC236}">
                <a16:creationId xmlns:a16="http://schemas.microsoft.com/office/drawing/2014/main" id="{F8C956A2-0A3B-4E05-B2A6-161EEEE4B0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3" y="2214563"/>
            <a:ext cx="8215312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endParaRPr lang="ru-RU" altLang="ru-RU" sz="2800" b="1">
              <a:solidFill>
                <a:srgbClr val="9C003F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eaLnBrk="1" hangingPunct="1">
              <a:spcBef>
                <a:spcPct val="0"/>
              </a:spcBef>
              <a:buClrTx/>
            </a:pPr>
            <a:endParaRPr lang="ru-RU" altLang="ru-RU" sz="280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0C5FF83-9CCE-42F7-B4C9-AA14FFEE78D2}"/>
              </a:ext>
            </a:extLst>
          </p:cNvPr>
          <p:cNvSpPr/>
          <p:nvPr/>
        </p:nvSpPr>
        <p:spPr>
          <a:xfrm>
            <a:off x="357188" y="5429250"/>
            <a:ext cx="8572500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1" hangingPunct="1">
              <a:buClr>
                <a:schemeClr val="tx2">
                  <a:lumMod val="75000"/>
                </a:schemeClr>
              </a:buClr>
              <a:defRPr/>
            </a:pPr>
            <a:endParaRPr lang="ru-RU" b="1" dirty="0">
              <a:solidFill>
                <a:schemeClr val="accent5">
                  <a:lumMod val="50000"/>
                </a:schemeClr>
              </a:solidFill>
              <a:cs typeface="Arial" pitchFamily="34" charset="0"/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FA9A1497-F15F-4E4E-BB7E-CA97E0A688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7662721"/>
              </p:ext>
            </p:extLst>
          </p:nvPr>
        </p:nvGraphicFramePr>
        <p:xfrm>
          <a:off x="464344" y="1268759"/>
          <a:ext cx="8358187" cy="47259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16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47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02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86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28777"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latin typeface="Cambria" pitchFamily="18" charset="0"/>
                        </a:rPr>
                        <a:t>Наименование меры социальной поддержки</a:t>
                      </a:r>
                    </a:p>
                  </a:txBody>
                  <a:tcPr marL="91439" marR="91439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latin typeface="Cambria" pitchFamily="18" charset="0"/>
                        </a:rPr>
                        <a:t>Реквизиты нормативного акта</a:t>
                      </a:r>
                    </a:p>
                  </a:txBody>
                  <a:tcPr marL="91439" marR="91439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latin typeface="Cambria" pitchFamily="18" charset="0"/>
                        </a:rPr>
                        <a:t>Количество получателей</a:t>
                      </a:r>
                    </a:p>
                  </a:txBody>
                  <a:tcPr marL="91439" marR="91439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latin typeface="Cambria" pitchFamily="18" charset="0"/>
                        </a:rPr>
                        <a:t>Сумма на 2024 год, тыс. руб.</a:t>
                      </a:r>
                    </a:p>
                  </a:txBody>
                  <a:tcPr marL="91439" marR="91439" marT="45732" marB="4573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75159">
                <a:tc>
                  <a:txBody>
                    <a:bodyPr/>
                    <a:lstStyle/>
                    <a:p>
                      <a:endParaRPr lang="ru-RU" sz="1000" b="0" kern="1200" baseline="0" dirty="0">
                        <a:solidFill>
                          <a:schemeClr val="dk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1000" b="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питание школьников из многодетных семей (один раз в учебный день)</a:t>
                      </a:r>
                      <a:endParaRPr lang="ru-RU" dirty="0"/>
                    </a:p>
                  </a:txBody>
                  <a:tcPr marL="91439" marR="91439" marT="45732" marB="45732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Закон УР от 05.05.2006 №13-РЗ "О мерах по социальной поддержке многодетных семей»</a:t>
                      </a:r>
                      <a:endParaRPr lang="ru-RU" sz="1000" b="0" dirty="0">
                        <a:latin typeface="Cambria" pitchFamily="18" charset="0"/>
                      </a:endParaRPr>
                    </a:p>
                  </a:txBody>
                  <a:tcPr marL="91439" marR="91439" marT="45732" marB="45732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0" dirty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endParaRPr lang="ru-RU" sz="1000" b="0" dirty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345 чел.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32" marB="45732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endParaRPr lang="ru-RU" sz="1000" dirty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3689,2</a:t>
                      </a:r>
                      <a:endParaRPr lang="ru-RU" dirty="0"/>
                    </a:p>
                  </a:txBody>
                  <a:tcPr marL="91439" marR="91439" marT="45732" marB="45732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6725597"/>
                  </a:ext>
                </a:extLst>
              </a:tr>
              <a:tr h="2143901">
                <a:tc>
                  <a:txBody>
                    <a:bodyPr/>
                    <a:lstStyle/>
                    <a:p>
                      <a:r>
                        <a:rPr lang="ru-RU" sz="1000" b="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компенсация части платы, взимаемой с родителей (законных представителей) за присмотр и уход за детьми в муниципальных образовательных организациях, находящихся на территории Удмуртской Республики, реализующих образовательную программу дошкольного образования </a:t>
                      </a:r>
                    </a:p>
                  </a:txBody>
                  <a:tcPr marL="91439" marR="91439" marT="45714" marB="45714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Постановление Правительства УР от 07.04.2014 N 124 "О некоторых вопросах, связанных с компенсацией части платы, взимаемой с родителей (законных представителей) за присмотр и уход за детьми в образовательных организациях, находящихся на территории Удмуртской Республики и реализующих образовательную программу дошкольного образования»</a:t>
                      </a:r>
                      <a:endParaRPr lang="ru-RU" sz="1000" b="0" dirty="0">
                        <a:latin typeface="Cambria" pitchFamily="18" charset="0"/>
                      </a:endParaRPr>
                    </a:p>
                  </a:txBody>
                  <a:tcPr marL="91439" marR="91439" marT="45714" marB="45714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0" dirty="0">
                        <a:solidFill>
                          <a:srgbClr val="FF0000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endParaRPr lang="ru-RU" sz="1000" b="0" dirty="0">
                        <a:solidFill>
                          <a:srgbClr val="FF0000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endParaRPr lang="ru-RU" sz="1000" b="0" dirty="0">
                        <a:solidFill>
                          <a:srgbClr val="FF0000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endParaRPr lang="ru-RU" sz="1000" b="0" dirty="0">
                        <a:solidFill>
                          <a:srgbClr val="FF0000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endParaRPr lang="ru-RU" sz="1000" b="0" dirty="0">
                        <a:solidFill>
                          <a:srgbClr val="FF0000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endParaRPr lang="ru-RU" sz="1000" b="0" dirty="0">
                        <a:solidFill>
                          <a:srgbClr val="FF0000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r>
                        <a:rPr lang="ru-RU" sz="1000" b="0" dirty="0">
                          <a:solidFill>
                            <a:srgbClr val="FF0000"/>
                          </a:solidFill>
                          <a:latin typeface="Cambria" pitchFamily="18" charset="0"/>
                        </a:rPr>
                        <a:t> </a:t>
                      </a:r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203</a:t>
                      </a:r>
                      <a:r>
                        <a:rPr lang="ru-RU" sz="1000" b="0" dirty="0">
                          <a:solidFill>
                            <a:srgbClr val="FF0000"/>
                          </a:solidFill>
                          <a:latin typeface="Cambria" pitchFamily="18" charset="0"/>
                        </a:rPr>
                        <a:t> </a:t>
                      </a:r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 ребенка</a:t>
                      </a:r>
                    </a:p>
                  </a:txBody>
                  <a:tcPr marL="91439" marR="91439" marT="45714" marB="45714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0" dirty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endParaRPr lang="ru-RU" sz="1000" b="0" dirty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endParaRPr lang="ru-RU" sz="1000" b="0" dirty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endParaRPr lang="ru-RU" sz="1000" b="0" dirty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endParaRPr lang="ru-RU" sz="1000" b="0" dirty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endParaRPr lang="ru-RU" sz="1000" b="0" dirty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967</a:t>
                      </a:r>
                    </a:p>
                  </a:txBody>
                  <a:tcPr marL="91439" marR="91439" marT="45714" marB="45714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0615437"/>
                  </a:ext>
                </a:extLst>
              </a:tr>
              <a:tr h="1115998">
                <a:tc>
                  <a:txBody>
                    <a:bodyPr/>
                    <a:lstStyle/>
                    <a:p>
                      <a:r>
                        <a:rPr lang="ru-RU" sz="100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расходы по предоставлению мер социальной поддержки по освобождению родителей (законных представителей), если один или оба из которых являются инвалидами первой или второй группы и не имеют других доходов, кроме пенсии, от платы за присмотр и уход за детьми в муниципальных образовательных организациях, находящихся на территории Удмуртской Республики, реализующих образовательную программу дошкольного образования</a:t>
                      </a:r>
                    </a:p>
                  </a:txBody>
                  <a:tcPr marL="91439" marR="91439" marT="45714" marB="45714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Закон УР от 23.12.2004 №89-РЗ "Об адресной социальной защите населения в Удмуртской Республике"</a:t>
                      </a:r>
                    </a:p>
                  </a:txBody>
                  <a:tcPr marL="91439" marR="91439" marT="45714" marB="45714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0" dirty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endParaRPr lang="ru-RU" sz="1000" b="0" dirty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9 детей</a:t>
                      </a:r>
                    </a:p>
                  </a:txBody>
                  <a:tcPr marL="91439" marR="91439" marT="45714" marB="45714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0" dirty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endParaRPr lang="ru-RU" sz="1000" b="0" dirty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110,8</a:t>
                      </a:r>
                    </a:p>
                  </a:txBody>
                  <a:tcPr marL="91439" marR="91439" marT="45714" marB="45714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227185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83ED9B39-227D-4E8E-B24C-C0FA1BC34DFF}"/>
              </a:ext>
            </a:extLst>
          </p:cNvPr>
          <p:cNvSpPr txBox="1">
            <a:spLocks/>
          </p:cNvSpPr>
          <p:nvPr/>
        </p:nvSpPr>
        <p:spPr bwMode="auto">
          <a:xfrm>
            <a:off x="642938" y="-285750"/>
            <a:ext cx="8072437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 eaLnBrk="1" hangingPunct="1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 eaLnBrk="1" hangingPunct="1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 eaLnBrk="1" hangingPunct="1">
              <a:defRPr/>
            </a:pPr>
            <a:r>
              <a:rPr lang="ru-RU" sz="2000" b="1" dirty="0">
                <a:solidFill>
                  <a:srgbClr val="C00000"/>
                </a:solidFill>
                <a:latin typeface="Cambria" pitchFamily="18" charset="0"/>
              </a:rPr>
              <a:t>Меры социальной поддержки отдельным категориям граждан и выплаты социального характера </a:t>
            </a:r>
          </a:p>
        </p:txBody>
      </p:sp>
      <p:sp>
        <p:nvSpPr>
          <p:cNvPr id="74755" name="WordArt 2">
            <a:extLst>
              <a:ext uri="{FF2B5EF4-FFF2-40B4-BE49-F238E27FC236}">
                <a16:creationId xmlns:a16="http://schemas.microsoft.com/office/drawing/2014/main" id="{B1C824CC-803B-4075-82A4-0740E28B0BC5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3779838" y="0"/>
            <a:ext cx="5219700" cy="188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ru-RU" b="1" i="1" kern="10" spc="180" dirty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latin typeface="Monotype Corsiva" panose="03010101010201010101" pitchFamily="66" charset="0"/>
            </a:endParaRPr>
          </a:p>
        </p:txBody>
      </p:sp>
      <p:sp>
        <p:nvSpPr>
          <p:cNvPr id="74756" name="Прямоугольник 5">
            <a:extLst>
              <a:ext uri="{FF2B5EF4-FFF2-40B4-BE49-F238E27FC236}">
                <a16:creationId xmlns:a16="http://schemas.microsoft.com/office/drawing/2014/main" id="{C0164165-A39D-4B5A-A89E-3CAEAD7073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3" y="2214563"/>
            <a:ext cx="8215312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endParaRPr lang="ru-RU" altLang="ru-RU" sz="2800" b="1">
              <a:solidFill>
                <a:srgbClr val="9C003F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eaLnBrk="1" hangingPunct="1">
              <a:spcBef>
                <a:spcPct val="0"/>
              </a:spcBef>
              <a:buClrTx/>
            </a:pPr>
            <a:endParaRPr lang="ru-RU" altLang="ru-RU" sz="280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21D2AE0-1FFF-4201-9E45-91D955A5E99F}"/>
              </a:ext>
            </a:extLst>
          </p:cNvPr>
          <p:cNvSpPr/>
          <p:nvPr/>
        </p:nvSpPr>
        <p:spPr>
          <a:xfrm>
            <a:off x="357188" y="5429250"/>
            <a:ext cx="8572500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1" hangingPunct="1">
              <a:buClr>
                <a:schemeClr val="tx2">
                  <a:lumMod val="75000"/>
                </a:schemeClr>
              </a:buClr>
              <a:defRPr/>
            </a:pPr>
            <a:endParaRPr lang="ru-RU" b="1" dirty="0">
              <a:solidFill>
                <a:schemeClr val="accent5">
                  <a:lumMod val="50000"/>
                </a:schemeClr>
              </a:solidFill>
              <a:cs typeface="Arial" pitchFamily="34" charset="0"/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5B388017-299D-4A3C-8883-D1F2615AE3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2608086"/>
              </p:ext>
            </p:extLst>
          </p:nvPr>
        </p:nvGraphicFramePr>
        <p:xfrm>
          <a:off x="357188" y="1071563"/>
          <a:ext cx="8358186" cy="52911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27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620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25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08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06047"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latin typeface="Cambria" pitchFamily="18" charset="0"/>
                        </a:rPr>
                        <a:t>Наименование меры социальной поддержки</a:t>
                      </a:r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latin typeface="Cambria" pitchFamily="18" charset="0"/>
                        </a:rPr>
                        <a:t>Реквизиты нормативного акта</a:t>
                      </a:r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latin typeface="Cambria" pitchFamily="18" charset="0"/>
                        </a:rPr>
                        <a:t>Количество получателей</a:t>
                      </a:r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dirty="0">
                          <a:latin typeface="Cambria" pitchFamily="18" charset="0"/>
                        </a:rPr>
                        <a:t>Сумма на 2024 год, тыс. руб.</a:t>
                      </a:r>
                    </a:p>
                    <a:p>
                      <a:pPr algn="ctr"/>
                      <a:endParaRPr lang="ru-RU" sz="1000" b="0" dirty="0">
                        <a:latin typeface="Cambria" pitchFamily="18" charset="0"/>
                      </a:endParaRPr>
                    </a:p>
                  </a:txBody>
                  <a:tcPr marL="91439" marR="91439" marT="45714" marB="45714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32396">
                <a:tc>
                  <a:txBody>
                    <a:bodyPr/>
                    <a:lstStyle/>
                    <a:p>
                      <a:r>
                        <a:rPr lang="ru-RU" sz="1000" b="0" dirty="0">
                          <a:latin typeface="Cambria" pitchFamily="18" charset="0"/>
                        </a:rPr>
                        <a:t>расходы по присмотру и уходу за детьми-инвалидами, детьми-сиротами и детьми, оставшимися без попечения родителей, а также за детьми с туберкулезной интоксикацией, обучающихся </a:t>
                      </a:r>
                      <a:r>
                        <a:rPr lang="ru-RU" sz="100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в муниципальных образовательных организациях, находящихся на территории Удмуртской Республики, реализующих образовательную программу дошкольного образования</a:t>
                      </a:r>
                      <a:r>
                        <a:rPr lang="ru-RU" sz="1000" b="0" dirty="0">
                          <a:latin typeface="Cambria" pitchFamily="18" charset="0"/>
                        </a:rPr>
                        <a:t> </a:t>
                      </a:r>
                    </a:p>
                  </a:txBody>
                  <a:tcPr marL="91439" marR="91439" marT="45714" marB="45714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Федеральный Закон от 29.12.2012 года № 273-ФЗ «Об образовании в Российской Федерации»	</a:t>
                      </a:r>
                    </a:p>
                  </a:txBody>
                  <a:tcPr marL="91439" marR="91439" marT="45714" marB="45714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8 детей</a:t>
                      </a:r>
                    </a:p>
                  </a:txBody>
                  <a:tcPr marL="91439" marR="91439" marT="45714" marB="45714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120,3</a:t>
                      </a:r>
                    </a:p>
                  </a:txBody>
                  <a:tcPr marL="91439" marR="91439" marT="45714" marB="45714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26979">
                <a:tc>
                  <a:txBody>
                    <a:bodyPr/>
                    <a:lstStyle/>
                    <a:p>
                      <a:r>
                        <a:rPr lang="ru-RU" sz="1000" b="0" dirty="0">
                          <a:latin typeface="Cambria" pitchFamily="18" charset="0"/>
                        </a:rPr>
                        <a:t>обеспечение детей с ограниченными возможностями здоровья бесплатным двухразовым питанием в общеобразовательных учреждениях</a:t>
                      </a: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пункт 7 ст.79 Федерального Закона от 29.12.2012 года № 273-ФЗ «Об образовании в Российской Федерации»	</a:t>
                      </a: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125 ребенок</a:t>
                      </a: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540</a:t>
                      </a: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25714">
                <a:tc>
                  <a:txBody>
                    <a:bodyPr/>
                    <a:lstStyle/>
                    <a:p>
                      <a:r>
                        <a:rPr lang="ru-RU" sz="100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обеспечение учащихся общеобразовательных учреждений качественным сбалансированным питанием</a:t>
                      </a:r>
                      <a:endParaRPr lang="ru-RU" sz="18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Государственная программа Удмуртской Республики «Развитие образования» подпрограмма «Детское и школьное питание»</a:t>
                      </a:r>
                      <a:r>
                        <a:rPr lang="ru-RU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 10 детей</a:t>
                      </a: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111,4</a:t>
                      </a: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DC6064CA-DCFF-4922-9FCE-FA3B7A1C4250}"/>
              </a:ext>
            </a:extLst>
          </p:cNvPr>
          <p:cNvSpPr txBox="1">
            <a:spLocks/>
          </p:cNvSpPr>
          <p:nvPr/>
        </p:nvSpPr>
        <p:spPr bwMode="auto">
          <a:xfrm>
            <a:off x="642938" y="-285750"/>
            <a:ext cx="8072437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 eaLnBrk="1" hangingPunct="1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 eaLnBrk="1" hangingPunct="1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 eaLnBrk="1" hangingPunct="1">
              <a:defRPr/>
            </a:pPr>
            <a:r>
              <a:rPr lang="ru-RU" sz="2000" b="1" dirty="0">
                <a:solidFill>
                  <a:srgbClr val="C00000"/>
                </a:solidFill>
                <a:latin typeface="Cambria" pitchFamily="18" charset="0"/>
              </a:rPr>
              <a:t>Меры социальной поддержки отдельным категориям граждан и выплаты социального характера </a:t>
            </a:r>
          </a:p>
        </p:txBody>
      </p:sp>
      <p:sp>
        <p:nvSpPr>
          <p:cNvPr id="76803" name="WordArt 2">
            <a:extLst>
              <a:ext uri="{FF2B5EF4-FFF2-40B4-BE49-F238E27FC236}">
                <a16:creationId xmlns:a16="http://schemas.microsoft.com/office/drawing/2014/main" id="{A001D2E0-6F12-411C-8A22-A8A63FE5AFFF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3779838" y="0"/>
            <a:ext cx="5219700" cy="188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ru-RU" b="1" i="1" kern="10" spc="180" dirty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latin typeface="Monotype Corsiva" panose="03010101010201010101" pitchFamily="66" charset="0"/>
            </a:endParaRPr>
          </a:p>
        </p:txBody>
      </p:sp>
      <p:sp>
        <p:nvSpPr>
          <p:cNvPr id="76804" name="Прямоугольник 5">
            <a:extLst>
              <a:ext uri="{FF2B5EF4-FFF2-40B4-BE49-F238E27FC236}">
                <a16:creationId xmlns:a16="http://schemas.microsoft.com/office/drawing/2014/main" id="{76419DC1-FC41-4400-BA02-E107449294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3" y="2214563"/>
            <a:ext cx="8215312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endParaRPr lang="ru-RU" altLang="ru-RU" sz="2800" b="1">
              <a:solidFill>
                <a:srgbClr val="9C003F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eaLnBrk="1" hangingPunct="1">
              <a:spcBef>
                <a:spcPct val="0"/>
              </a:spcBef>
              <a:buClrTx/>
            </a:pPr>
            <a:endParaRPr lang="ru-RU" altLang="ru-RU" sz="280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1D2CAF76-64D8-4057-BE1C-7A06C41CDC0F}"/>
              </a:ext>
            </a:extLst>
          </p:cNvPr>
          <p:cNvSpPr/>
          <p:nvPr/>
        </p:nvSpPr>
        <p:spPr>
          <a:xfrm>
            <a:off x="357188" y="5429250"/>
            <a:ext cx="8572500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1" hangingPunct="1">
              <a:buClr>
                <a:schemeClr val="tx2">
                  <a:lumMod val="75000"/>
                </a:schemeClr>
              </a:buClr>
              <a:defRPr/>
            </a:pPr>
            <a:endParaRPr lang="ru-RU" b="1" dirty="0">
              <a:solidFill>
                <a:schemeClr val="accent5">
                  <a:lumMod val="50000"/>
                </a:schemeClr>
              </a:solidFill>
              <a:cs typeface="Arial" pitchFamily="34" charset="0"/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06FE41BC-7026-48DD-868D-1EB44878A1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2485349"/>
              </p:ext>
            </p:extLst>
          </p:nvPr>
        </p:nvGraphicFramePr>
        <p:xfrm>
          <a:off x="467544" y="1143000"/>
          <a:ext cx="8319270" cy="52794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83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775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25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08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85800"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latin typeface="Cambria" pitchFamily="18" charset="0"/>
                        </a:rPr>
                        <a:t>Наименование меры социальной поддержки</a:t>
                      </a: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latin typeface="Cambria" pitchFamily="18" charset="0"/>
                        </a:rPr>
                        <a:t>Реквизиты нормативного акта</a:t>
                      </a: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latin typeface="Cambria" pitchFamily="18" charset="0"/>
                        </a:rPr>
                        <a:t>Количество получателей</a:t>
                      </a: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dirty="0">
                          <a:latin typeface="Cambria" pitchFamily="18" charset="0"/>
                        </a:rPr>
                        <a:t>Сумма на 2024 год, тыс. руб.</a:t>
                      </a:r>
                    </a:p>
                  </a:txBody>
                  <a:tcPr marL="91439" marR="91439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2942">
                <a:tc>
                  <a:txBody>
                    <a:bodyPr/>
                    <a:lstStyle/>
                    <a:p>
                      <a:r>
                        <a:rPr lang="ru-RU" sz="100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Ежегодное денежное вознаграждение гражданам, имеющим звания «Почетный гражданин Селтинского района»</a:t>
                      </a:r>
                      <a:endParaRPr lang="ru-RU" sz="18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Решение Совета депутатов муниципального образования «</a:t>
                      </a:r>
                      <a:r>
                        <a:rPr lang="ru-RU" sz="1000" kern="1200" baseline="0" dirty="0" err="1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Муниуипальный</a:t>
                      </a:r>
                      <a:r>
                        <a:rPr lang="ru-RU" sz="100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 округ Селтинский район УР» от 16.02.2023г. № 150 «Об утверждении положения «О Почетном звании «Почетный гражданин Селтинского района»</a:t>
                      </a:r>
                      <a:endParaRPr lang="ru-RU" sz="18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0" dirty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endParaRPr lang="ru-RU" sz="1000" b="0" dirty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11</a:t>
                      </a: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0" dirty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endParaRPr lang="ru-RU" sz="1000" b="0" dirty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1,0</a:t>
                      </a: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58874">
                <a:tc>
                  <a:txBody>
                    <a:bodyPr/>
                    <a:lstStyle/>
                    <a:p>
                      <a:r>
                        <a:rPr lang="ru-RU" sz="100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денежная компенсация расходов по оплате жилых помещений и коммунальных услуг специалистам муниципальных организаций, проживающим и работающим в сельских населенных пунктах, в рабочих поселках и поселках городского типа	</a:t>
                      </a: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Постановление Правительства УР от 21 декабря 2009 года № 366 «О порядке предоставления ежемесячной денежной компенсации расходов на оплату жилых помещений, отопления и освещения педагогическим работникам образовательных организаций в УР, проживающим и работающим в сельской местности, рабочих поселках (поселках городского типа)»;</a:t>
                      </a:r>
                    </a:p>
                    <a:p>
                      <a:r>
                        <a:rPr lang="ru-RU" sz="100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Постановление Администрации муниципального образования «Муниципальный округ Селтинский район УР» «Об утверждении порядка  предоставления ежемесячной денежной компенсации расходов на оплату жилых помещений, отопления и освещения педагогическим работникам образовательных организаций Селтинского района, проживающим и работающим в сельской местности.	</a:t>
                      </a: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0" dirty="0">
                        <a:latin typeface="Cambria" pitchFamily="18" charset="0"/>
                      </a:endParaRPr>
                    </a:p>
                    <a:p>
                      <a:pPr algn="ctr"/>
                      <a:endParaRPr lang="ru-RU" sz="1000" b="0" dirty="0">
                        <a:latin typeface="Cambria" pitchFamily="18" charset="0"/>
                      </a:endParaRPr>
                    </a:p>
                    <a:p>
                      <a:pPr algn="ctr"/>
                      <a:r>
                        <a:rPr lang="ru-RU" sz="1000" b="0" dirty="0">
                          <a:latin typeface="Cambria" pitchFamily="18" charset="0"/>
                        </a:rPr>
                        <a:t>506</a:t>
                      </a: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0" dirty="0">
                        <a:latin typeface="Cambria" pitchFamily="18" charset="0"/>
                      </a:endParaRPr>
                    </a:p>
                    <a:p>
                      <a:pPr algn="ctr"/>
                      <a:endParaRPr lang="ru-RU" sz="1000" b="0" dirty="0">
                        <a:latin typeface="Cambria" pitchFamily="18" charset="0"/>
                      </a:endParaRPr>
                    </a:p>
                    <a:p>
                      <a:pPr algn="ctr"/>
                      <a:r>
                        <a:rPr lang="ru-RU" sz="1000" b="0" dirty="0">
                          <a:latin typeface="Cambria" pitchFamily="18" charset="0"/>
                        </a:rPr>
                        <a:t>6800</a:t>
                      </a: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950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доплаты к пенсиям государственных служащих субъектов Российской Федерации и муниципальных служащих</a:t>
                      </a:r>
                      <a:endParaRPr lang="ru-RU" sz="1000" b="0" dirty="0">
                        <a:latin typeface="Cambria" pitchFamily="18" charset="0"/>
                      </a:endParaRP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Решение Совета депутатов муниципального образования «Муниципальный округ Селтинский район УР» от 16.02.2023г. № 151 «Об утверждении Положения «О пенсионном обеспечении лица, замещавшего муниципальную должность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в муниципальном образовании «Муниципальный округ Селтинский район Удмуртской Республики»</a:t>
                      </a:r>
                      <a:endParaRPr lang="ru-RU" sz="1800" b="1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0" dirty="0">
                        <a:latin typeface="Cambria" pitchFamily="18" charset="0"/>
                      </a:endParaRPr>
                    </a:p>
                    <a:p>
                      <a:pPr algn="ctr"/>
                      <a:endParaRPr lang="ru-RU" sz="1000" b="0" dirty="0">
                        <a:latin typeface="Cambria" pitchFamily="18" charset="0"/>
                      </a:endParaRPr>
                    </a:p>
                    <a:p>
                      <a:pPr algn="ctr"/>
                      <a:endParaRPr lang="ru-RU" sz="1000" b="0" dirty="0">
                        <a:latin typeface="Cambria" pitchFamily="18" charset="0"/>
                      </a:endParaRPr>
                    </a:p>
                    <a:p>
                      <a:pPr algn="ctr"/>
                      <a:r>
                        <a:rPr lang="ru-RU" sz="1000" b="0" dirty="0">
                          <a:latin typeface="Cambria" pitchFamily="18" charset="0"/>
                        </a:rPr>
                        <a:t>52</a:t>
                      </a: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0" dirty="0">
                        <a:latin typeface="Cambria" pitchFamily="18" charset="0"/>
                      </a:endParaRPr>
                    </a:p>
                    <a:p>
                      <a:pPr algn="ctr"/>
                      <a:endParaRPr lang="ru-RU" sz="1000" b="0" dirty="0">
                        <a:latin typeface="Cambria" pitchFamily="18" charset="0"/>
                      </a:endParaRPr>
                    </a:p>
                    <a:p>
                      <a:pPr algn="ctr"/>
                      <a:endParaRPr lang="ru-RU" sz="1000" b="0" dirty="0">
                        <a:latin typeface="Cambria" pitchFamily="18" charset="0"/>
                      </a:endParaRPr>
                    </a:p>
                    <a:p>
                      <a:pPr algn="ctr"/>
                      <a:r>
                        <a:rPr lang="ru-RU" sz="1000" b="0" dirty="0">
                          <a:latin typeface="Cambria" pitchFamily="18" charset="0"/>
                        </a:rPr>
                        <a:t>1880</a:t>
                      </a: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428625" y="639192"/>
            <a:ext cx="8358188" cy="718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Объем бюджетных ассигнований дорожного фонда муниципального образования «Муниципальный округ Селтинский район Удмуртской Республики» на 2024 год</a:t>
            </a:r>
            <a:r>
              <a:rPr lang="ru-RU" sz="2200" b="1" dirty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							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(тыс. руб.)</a:t>
            </a:r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323850" y="2428875"/>
            <a:ext cx="8424863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>
              <a:spcAft>
                <a:spcPts val="0"/>
              </a:spcAft>
              <a:buClr>
                <a:srgbClr val="96004B"/>
              </a:buClr>
              <a:buSzPct val="120000"/>
              <a:buFont typeface="Arial" pitchFamily="34" charset="0"/>
              <a:buChar char="•"/>
              <a:defRPr/>
            </a:pPr>
            <a:endParaRPr lang="ru-RU" sz="28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spcAft>
                <a:spcPts val="0"/>
              </a:spcAft>
              <a:buClr>
                <a:srgbClr val="96004B"/>
              </a:buClr>
              <a:buSzPct val="120000"/>
              <a:defRPr/>
            </a:pPr>
            <a:endParaRPr lang="ru-RU" sz="28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spcAft>
                <a:spcPts val="0"/>
              </a:spcAft>
              <a:buClr>
                <a:srgbClr val="96004B"/>
              </a:buClr>
              <a:buSzPct val="120000"/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</p:txBody>
      </p:sp>
      <p:sp>
        <p:nvSpPr>
          <p:cNvPr id="20484" name="WordArt 2"/>
          <p:cNvSpPr>
            <a:spLocks noChangeArrowheads="1" noChangeShapeType="1" noTextEdit="1"/>
          </p:cNvSpPr>
          <p:nvPr/>
        </p:nvSpPr>
        <p:spPr bwMode="auto">
          <a:xfrm>
            <a:off x="3779838" y="0"/>
            <a:ext cx="5219700" cy="188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ru-RU" b="1" i="1" kern="10" spc="18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latin typeface="Monotype Corsiva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43372" y="-71462"/>
            <a:ext cx="4857784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ru-RU" b="1" i="1" kern="10" spc="180" dirty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latin typeface="Monotype Corsiva"/>
            </a:endParaRPr>
          </a:p>
          <a:p>
            <a:pPr>
              <a:defRPr/>
            </a:pPr>
            <a:endParaRPr lang="ru-RU" b="1" i="1" kern="10" spc="180" dirty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latin typeface="Monotype Corsiva"/>
            </a:endParaRP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DDE9D2DA-CEEE-4B48-9EE8-46ADF2B325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1989909"/>
              </p:ext>
            </p:extLst>
          </p:nvPr>
        </p:nvGraphicFramePr>
        <p:xfrm>
          <a:off x="719857" y="1916832"/>
          <a:ext cx="7632847" cy="47060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0">
                  <a:extLst>
                    <a:ext uri="{9D8B030D-6E8A-4147-A177-3AD203B41FA5}">
                      <a16:colId xmlns:a16="http://schemas.microsoft.com/office/drawing/2014/main" val="1991684518"/>
                    </a:ext>
                  </a:extLst>
                </a:gridCol>
                <a:gridCol w="5436319">
                  <a:extLst>
                    <a:ext uri="{9D8B030D-6E8A-4147-A177-3AD203B41FA5}">
                      <a16:colId xmlns:a16="http://schemas.microsoft.com/office/drawing/2014/main" val="4024219121"/>
                    </a:ext>
                  </a:extLst>
                </a:gridCol>
                <a:gridCol w="1476448">
                  <a:extLst>
                    <a:ext uri="{9D8B030D-6E8A-4147-A177-3AD203B41FA5}">
                      <a16:colId xmlns:a16="http://schemas.microsoft.com/office/drawing/2014/main" val="3398203099"/>
                    </a:ext>
                  </a:extLst>
                </a:gridCol>
              </a:tblGrid>
              <a:tr h="493769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мероприятий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на 2024 год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8119745"/>
                  </a:ext>
                </a:extLst>
              </a:tr>
              <a:tr h="493769">
                <a:tc>
                  <a:txBody>
                    <a:bodyPr/>
                    <a:lstStyle/>
                    <a:p>
                      <a:pPr algn="ctr"/>
                      <a:r>
                        <a:rPr lang="ru-RU" sz="1600" b="0" i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i="1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Ремонт и содержание автомобильных дорог общего пользования местного значения</a:t>
                      </a:r>
                      <a:endParaRPr lang="ru-RU" sz="1600" b="0" i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i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25984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3558471"/>
                  </a:ext>
                </a:extLst>
              </a:tr>
              <a:tr h="493769">
                <a:tc>
                  <a:txBody>
                    <a:bodyPr/>
                    <a:lstStyle/>
                    <a:p>
                      <a:pPr algn="ctr"/>
                      <a:r>
                        <a:rPr lang="ru-RU" sz="1600" b="0" i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i="1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Изготовление технических планов на автомобильные межпоселковые дороги</a:t>
                      </a:r>
                      <a:endParaRPr lang="ru-RU" sz="1600" b="0" i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i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91379191"/>
                  </a:ext>
                </a:extLst>
              </a:tr>
              <a:tr h="493769">
                <a:tc>
                  <a:txBody>
                    <a:bodyPr/>
                    <a:lstStyle/>
                    <a:p>
                      <a:pPr algn="ctr"/>
                      <a:r>
                        <a:rPr lang="ru-RU" sz="1600" b="0" i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i="1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Развитие сети автомобильных дорог Удмуртской Республики</a:t>
                      </a:r>
                      <a:endParaRPr lang="ru-RU" sz="1600" b="0" i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i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6856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6068012"/>
                  </a:ext>
                </a:extLst>
              </a:tr>
              <a:tr h="493769">
                <a:tc>
                  <a:txBody>
                    <a:bodyPr/>
                    <a:lstStyle/>
                    <a:p>
                      <a:pPr algn="ctr"/>
                      <a:r>
                        <a:rPr lang="ru-RU" sz="1600" b="0" i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1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Комплекс работ по содержанию автомобильных дорог</a:t>
                      </a:r>
                    </a:p>
                    <a:p>
                      <a:endParaRPr lang="ru-RU" sz="1600" b="0" i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i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8448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4832395"/>
                  </a:ext>
                </a:extLst>
              </a:tr>
              <a:tr h="493769">
                <a:tc>
                  <a:txBody>
                    <a:bodyPr/>
                    <a:lstStyle/>
                    <a:p>
                      <a:pPr algn="ctr"/>
                      <a:r>
                        <a:rPr lang="ru-RU" sz="1600" b="0" i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i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Иные мероприятия в отношении автомобильных дорог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i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7856759"/>
                  </a:ext>
                </a:extLst>
              </a:tr>
              <a:tr h="493769">
                <a:tc>
                  <a:txBody>
                    <a:bodyPr/>
                    <a:lstStyle/>
                    <a:p>
                      <a:pPr algn="ctr"/>
                      <a:r>
                        <a:rPr lang="ru-RU" sz="1600" b="0" i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i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Финансовое обеспечение дорожной деятельности в рамках реализации национального проекта "Безопасные и качественные автомобильные дороги"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i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34000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1732483"/>
                  </a:ext>
                </a:extLst>
              </a:tr>
              <a:tr h="493769">
                <a:tc>
                  <a:txBody>
                    <a:bodyPr/>
                    <a:lstStyle/>
                    <a:p>
                      <a:endParaRPr lang="ru-RU" sz="1600" b="0" i="1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i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i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76588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624376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571500" y="0"/>
            <a:ext cx="8215313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r>
              <a:rPr lang="ru-RU" sz="2400" b="1" dirty="0">
                <a:solidFill>
                  <a:srgbClr val="9900CC"/>
                </a:solidFill>
                <a:latin typeface="Georgia" pitchFamily="18" charset="0"/>
              </a:rPr>
              <a:t>АЗБУКА БЮДЖЕТА</a:t>
            </a:r>
          </a:p>
        </p:txBody>
      </p:sp>
      <p:sp>
        <p:nvSpPr>
          <p:cNvPr id="5123" name="Прямоугольник 5"/>
          <p:cNvSpPr>
            <a:spLocks noChangeArrowheads="1"/>
          </p:cNvSpPr>
          <p:nvPr/>
        </p:nvSpPr>
        <p:spPr bwMode="auto">
          <a:xfrm>
            <a:off x="357188" y="1000125"/>
            <a:ext cx="8572500" cy="548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600" b="1" dirty="0">
                <a:solidFill>
                  <a:srgbClr val="9C003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1600" b="1" i="1" dirty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Бюджет </a:t>
            </a:r>
            <a:r>
              <a:rPr lang="ru-RU" altLang="ru-RU" sz="1600" i="1" dirty="0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- форма образования и расходования денежных средств для решения задач и функций государства и местного самоуправления.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1600" i="1" dirty="0">
              <a:solidFill>
                <a:schemeClr val="accent1"/>
              </a:solidFill>
              <a:ea typeface="Calibri" pitchFamily="34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600" b="1" i="1" dirty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Бюджет муниципального образования — </a:t>
            </a:r>
            <a:r>
              <a:rPr lang="ru-RU" altLang="ru-RU" sz="1600" b="1" i="1" dirty="0">
                <a:solidFill>
                  <a:schemeClr val="accent5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фонд денежных средств, предназначенный для финансирования функций, отнесенных к предметам ведения местного самоуправления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1600" b="1" i="1" dirty="0">
              <a:solidFill>
                <a:schemeClr val="tx2">
                  <a:lumMod val="75000"/>
                </a:schemeClr>
              </a:solidFill>
              <a:ea typeface="Calibri" pitchFamily="34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600" b="1" i="1" dirty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Бюджетная система Российской Федерации</a:t>
            </a:r>
            <a:r>
              <a:rPr lang="ru-RU" altLang="ru-RU" sz="1600" i="1" dirty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1600" i="1" dirty="0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- основанная на экономических отношениях и государственном устройстве Российской Федерации, регулируемая законодательством Российской Федерации совокупность федерального бюджета, бюджетов субъектов Российской Федерации, местных бюджетов и бюджетов государственных внебюджетных фондов.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1600" i="1" dirty="0">
              <a:solidFill>
                <a:schemeClr val="accent1"/>
              </a:solidFill>
              <a:ea typeface="Calibri" pitchFamily="34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600" b="1" i="1" dirty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Доходы бюджета</a:t>
            </a:r>
            <a:r>
              <a:rPr lang="ru-RU" altLang="ru-RU" sz="1600" i="1" dirty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1600" i="1" dirty="0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– собственные (налоговые и неналоговые) доходы и безвозмездные поступления от других бюджетов в виде дотаций, субсидий, субвенций, иных межбюджетных трансфертов.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1600" b="1" i="1" dirty="0">
              <a:solidFill>
                <a:schemeClr val="accent1"/>
              </a:solidFill>
              <a:ea typeface="Calibri" pitchFamily="34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600" b="1" i="1" dirty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Расходы бюджета</a:t>
            </a:r>
            <a:r>
              <a:rPr lang="ru-RU" altLang="ru-RU" sz="1600" i="1" dirty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1600" i="1" dirty="0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- выплачиваемые из бюджета денежные средства.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1600" i="1" dirty="0">
              <a:solidFill>
                <a:schemeClr val="accent1"/>
              </a:solidFill>
              <a:ea typeface="Calibri" pitchFamily="34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600" b="1" i="1" dirty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Дефицит бюджета</a:t>
            </a:r>
            <a:r>
              <a:rPr lang="ru-RU" altLang="ru-RU" sz="1600" i="1" dirty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1600" i="1" dirty="0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- превышение расходов бюджета над его доходами.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1600" i="1" dirty="0">
              <a:solidFill>
                <a:schemeClr val="accent1"/>
              </a:solidFill>
              <a:ea typeface="Calibri" pitchFamily="34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600" b="1" i="1" dirty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Профицит бюджета</a:t>
            </a:r>
            <a:r>
              <a:rPr lang="ru-RU" altLang="ru-RU" sz="1600" i="1" dirty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1600" i="1" dirty="0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- превышение доходов бюджета над его расходами.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1600" i="1" dirty="0">
              <a:solidFill>
                <a:schemeClr val="accent1"/>
              </a:solidFill>
              <a:ea typeface="Calibri" pitchFamily="34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buFont typeface="Wingdings" pitchFamily="2" charset="2"/>
              <a:buNone/>
            </a:pPr>
            <a:r>
              <a:rPr lang="ru-RU" altLang="ru-RU" sz="1600" b="1" i="1" dirty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Муниципальный долг</a:t>
            </a:r>
            <a:r>
              <a:rPr lang="ru-RU" altLang="ru-RU" sz="1600" i="1" dirty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1600" i="1" dirty="0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- обязательства муниципального образования по полученным кредитам, выпущенным ценным бумагам, предоставленным гарантиям перед кредиторами по обязательствам заемщиков.</a:t>
            </a:r>
            <a:endParaRPr lang="ru-RU" altLang="ru-RU" sz="2800" dirty="0">
              <a:solidFill>
                <a:schemeClr val="accent1"/>
              </a:solidFill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214313" y="0"/>
            <a:ext cx="85725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  <a:latin typeface="Georgia" pitchFamily="18" charset="0"/>
              </a:rPr>
              <a:t>Источники погашения дефицита бюджета</a:t>
            </a:r>
          </a:p>
          <a:p>
            <a:pPr algn="ctr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 </a:t>
            </a:r>
            <a:r>
              <a:rPr lang="ru-RU" sz="2000" b="1" dirty="0">
                <a:latin typeface="Georgia" pitchFamily="18" charset="0"/>
              </a:rPr>
              <a:t>На 1.01.2024 года муниципальный долг –65315тыс. руб. </a:t>
            </a:r>
          </a:p>
        </p:txBody>
      </p:sp>
      <p:sp>
        <p:nvSpPr>
          <p:cNvPr id="21507" name="WordArt 2"/>
          <p:cNvSpPr>
            <a:spLocks noChangeArrowheads="1" noChangeShapeType="1" noTextEdit="1"/>
          </p:cNvSpPr>
          <p:nvPr/>
        </p:nvSpPr>
        <p:spPr bwMode="auto">
          <a:xfrm>
            <a:off x="3779838" y="0"/>
            <a:ext cx="5219700" cy="188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ru-RU" b="1" i="1" kern="10" spc="180" dirty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latin typeface="Monotype Corsiva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6110122"/>
              </p:ext>
            </p:extLst>
          </p:nvPr>
        </p:nvGraphicFramePr>
        <p:xfrm>
          <a:off x="357188" y="1500188"/>
          <a:ext cx="8501062" cy="49638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902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91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58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458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8742">
                <a:tc rowSpan="2">
                  <a:txBody>
                    <a:bodyPr/>
                    <a:lstStyle/>
                    <a:p>
                      <a:pPr algn="ctr"/>
                      <a:endParaRPr lang="ru-RU" sz="1600" b="1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Наименование</a:t>
                      </a:r>
                      <a:endParaRPr lang="ru-RU" sz="16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Сумма, тыс. руб.</a:t>
                      </a:r>
                      <a:endParaRPr lang="ru-RU" sz="16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/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3926">
                <a:tc vMerge="1">
                  <a:txBody>
                    <a:bodyPr/>
                    <a:lstStyle/>
                    <a:p>
                      <a:endParaRPr lang="ru-RU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2024 год</a:t>
                      </a:r>
                      <a:endParaRPr lang="ru-RU" sz="16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2025 год</a:t>
                      </a:r>
                      <a:endParaRPr lang="ru-RU" sz="16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2026 год</a:t>
                      </a:r>
                      <a:endParaRPr lang="ru-RU" sz="16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2706">
                <a:tc>
                  <a:txBody>
                    <a:bodyPr/>
                    <a:lstStyle/>
                    <a:p>
                      <a:r>
                        <a:rPr lang="ru-RU" sz="1600" b="0" dirty="0">
                          <a:solidFill>
                            <a:srgbClr val="00823B"/>
                          </a:solidFill>
                        </a:rPr>
                        <a:t>Кредиты кредитных организаций</a:t>
                      </a:r>
                      <a:endParaRPr lang="ru-RU" sz="1600" b="0" dirty="0">
                        <a:solidFill>
                          <a:srgbClr val="00823B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rgbClr val="00823B"/>
                          </a:solidFill>
                        </a:rPr>
                        <a:t>0</a:t>
                      </a:r>
                      <a:endParaRPr lang="ru-RU" sz="1600" dirty="0">
                        <a:solidFill>
                          <a:srgbClr val="00823B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rgbClr val="00823B"/>
                          </a:solidFill>
                        </a:rPr>
                        <a:t>0</a:t>
                      </a:r>
                      <a:endParaRPr lang="ru-RU" sz="1600" dirty="0">
                        <a:solidFill>
                          <a:srgbClr val="00823B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rgbClr val="00823B"/>
                          </a:solidFill>
                        </a:rPr>
                        <a:t>0</a:t>
                      </a:r>
                      <a:endParaRPr lang="ru-RU" sz="1600" dirty="0">
                        <a:solidFill>
                          <a:srgbClr val="00823B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24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Получение кредитов от кредитных организаций бюджетами муниципальных районов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26 680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36 339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45 998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16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</a:rPr>
                        <a:t>Погашение бюджетами муниципальных районов кредитов от кредитных организаций </a:t>
                      </a:r>
                      <a:endParaRPr lang="ru-RU" sz="16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- 26 680</a:t>
                      </a:r>
                    </a:p>
                  </a:txBody>
                  <a:tcPr marL="91439" marR="91439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- 26 680</a:t>
                      </a:r>
                    </a:p>
                  </a:txBody>
                  <a:tcPr marL="91439" marR="91439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- 36 339</a:t>
                      </a:r>
                    </a:p>
                  </a:txBody>
                  <a:tcPr marL="91439" marR="91439" marT="45718" marB="45718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91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</a:rPr>
                        <a:t>Бюджетные кредиты из других бюджетов бюджетной системы Российской Федерации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91439" marR="91439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-9 659</a:t>
                      </a:r>
                    </a:p>
                  </a:txBody>
                  <a:tcPr marL="91439" marR="91439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-9 659</a:t>
                      </a:r>
                    </a:p>
                  </a:txBody>
                  <a:tcPr marL="91439" marR="91439" marT="45718" marB="45718" anchor="ctr"/>
                </a:tc>
                <a:extLst>
                  <a:ext uri="{0D108BD9-81ED-4DB2-BD59-A6C34878D82A}">
                    <a16:rowId xmlns:a16="http://schemas.microsoft.com/office/drawing/2014/main" val="21006251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Погашение бюджетных кредитов, полученных из других бюджетов бюджетной системы Российской Федерации в валюте Российской Федерации</a:t>
                      </a:r>
                    </a:p>
                  </a:txBody>
                  <a:tcPr marL="91439" marR="91439" marT="45718" marB="4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91439" marR="91439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-9 659</a:t>
                      </a:r>
                    </a:p>
                  </a:txBody>
                  <a:tcPr marL="91439" marR="91439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-9 659</a:t>
                      </a:r>
                    </a:p>
                  </a:txBody>
                  <a:tcPr marL="91439" marR="91439" marT="45718" marB="45718" anchor="ctr"/>
                </a:tc>
                <a:extLst>
                  <a:ext uri="{0D108BD9-81ED-4DB2-BD59-A6C34878D82A}">
                    <a16:rowId xmlns:a16="http://schemas.microsoft.com/office/drawing/2014/main" val="1613608151"/>
                  </a:ext>
                </a:extLst>
              </a:tr>
              <a:tr h="530452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rgbClr val="7030A0"/>
                          </a:solidFill>
                        </a:rPr>
                        <a:t>Изменение остатков средств на счетах по учету средств бюджета</a:t>
                      </a:r>
                      <a:endParaRPr lang="ru-RU" sz="1600" dirty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rgbClr val="7030A0"/>
                          </a:solidFill>
                        </a:rPr>
                        <a:t>0</a:t>
                      </a:r>
                      <a:endParaRPr lang="ru-RU" sz="1600" dirty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rgbClr val="7030A0"/>
                          </a:solidFill>
                        </a:rPr>
                        <a:t>0</a:t>
                      </a:r>
                      <a:endParaRPr lang="ru-RU" sz="1600" dirty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rgbClr val="7030A0"/>
                          </a:solidFill>
                        </a:rPr>
                        <a:t>0</a:t>
                      </a:r>
                      <a:endParaRPr lang="ru-RU" sz="1600" dirty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1307">
                <a:tc>
                  <a:txBody>
                    <a:bodyPr/>
                    <a:lstStyle/>
                    <a:p>
                      <a:r>
                        <a:rPr lang="ru-RU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ИТОГО</a:t>
                      </a:r>
                      <a:endParaRPr lang="ru-RU" sz="16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0</a:t>
                      </a:r>
                      <a:endParaRPr lang="ru-RU" sz="16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0</a:t>
                      </a:r>
                      <a:endParaRPr lang="ru-RU" sz="16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0</a:t>
                      </a:r>
                      <a:endParaRPr lang="ru-RU" sz="16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 bwMode="auto">
          <a:xfrm flipV="1">
            <a:off x="323850" y="642938"/>
            <a:ext cx="839152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endParaRPr lang="ru-RU" sz="36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63" y="642938"/>
            <a:ext cx="8215312" cy="45073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t">
              <a:defRPr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Контактная информация</a:t>
            </a:r>
          </a:p>
          <a:p>
            <a:pPr algn="ctr" fontAlgn="t">
              <a:defRPr/>
            </a:pPr>
            <a:endParaRPr lang="ru-RU" b="1" dirty="0">
              <a:latin typeface="Arial" pitchFamily="34" charset="0"/>
            </a:endParaRPr>
          </a:p>
          <a:p>
            <a:pPr algn="ctr" fontAlgn="t">
              <a:defRPr/>
            </a:pPr>
            <a:r>
              <a:rPr lang="ru-RU" dirty="0">
                <a:solidFill>
                  <a:srgbClr val="C00000"/>
                </a:solidFill>
                <a:latin typeface="Arial" pitchFamily="34" charset="0"/>
              </a:rPr>
              <a:t>Начальник Управления финансов Администрации </a:t>
            </a:r>
          </a:p>
          <a:p>
            <a:pPr algn="ctr" fontAlgn="t">
              <a:defRPr/>
            </a:pPr>
            <a:r>
              <a:rPr lang="ru-RU" dirty="0">
                <a:solidFill>
                  <a:srgbClr val="C00000"/>
                </a:solidFill>
                <a:latin typeface="Arial" pitchFamily="34" charset="0"/>
              </a:rPr>
              <a:t>МО «Муниципальный округ Селтинский район Удмуртской Республики» </a:t>
            </a:r>
          </a:p>
          <a:p>
            <a:pPr algn="ctr" fontAlgn="t">
              <a:defRPr/>
            </a:pPr>
            <a:r>
              <a:rPr lang="ru-RU" dirty="0" err="1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Кормишина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 Татьяна Петровна</a:t>
            </a:r>
          </a:p>
          <a:p>
            <a:pPr algn="ctr" fontAlgn="t">
              <a:defRPr/>
            </a:pPr>
            <a:r>
              <a:rPr lang="ru-RU" dirty="0">
                <a:solidFill>
                  <a:srgbClr val="C00000"/>
                </a:solidFill>
                <a:latin typeface="Arial" pitchFamily="34" charset="0"/>
              </a:rPr>
              <a:t>Адрес:</a:t>
            </a:r>
          </a:p>
          <a:p>
            <a:pPr algn="ctr" fontAlgn="t">
              <a:defRPr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427270, Удмуртская Республика, с. Селты, ул. Юбилейная, 3</a:t>
            </a:r>
          </a:p>
          <a:p>
            <a:pPr algn="ctr" fontAlgn="t">
              <a:defRPr/>
            </a:pPr>
            <a:r>
              <a:rPr lang="ru-RU" dirty="0">
                <a:solidFill>
                  <a:srgbClr val="C00000"/>
                </a:solidFill>
                <a:latin typeface="Arial" pitchFamily="34" charset="0"/>
              </a:rPr>
              <a:t>Телефон, факс</a:t>
            </a:r>
          </a:p>
          <a:p>
            <a:pPr algn="ctr" fontAlgn="t">
              <a:defRPr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(34159) 3-21-87; (34159) 3-16-56</a:t>
            </a:r>
          </a:p>
          <a:p>
            <a:pPr algn="ctr" fontAlgn="t">
              <a:defRPr/>
            </a:pPr>
            <a:r>
              <a:rPr lang="ru-RU" dirty="0">
                <a:solidFill>
                  <a:srgbClr val="C00000"/>
                </a:solidFill>
                <a:latin typeface="Arial" pitchFamily="34" charset="0"/>
              </a:rPr>
              <a:t>Адрес электронной почты</a:t>
            </a:r>
          </a:p>
          <a:p>
            <a:pPr algn="ctr" fontAlgn="t">
              <a:defRPr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minfin19@udmnet.ru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Arial" pitchFamily="34" charset="0"/>
            </a:endParaRPr>
          </a:p>
          <a:p>
            <a:pPr algn="ctr" fontAlgn="t">
              <a:defRPr/>
            </a:pPr>
            <a:r>
              <a:rPr lang="ru-RU" dirty="0">
                <a:solidFill>
                  <a:srgbClr val="C00000"/>
                </a:solidFill>
                <a:latin typeface="Arial" pitchFamily="34" charset="0"/>
              </a:rPr>
              <a:t>Режим работы</a:t>
            </a:r>
          </a:p>
          <a:p>
            <a:pPr algn="ctr" fontAlgn="t">
              <a:defRPr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С 8-00 до 16-12</a:t>
            </a:r>
          </a:p>
          <a:p>
            <a:pPr algn="ctr" fontAlgn="t">
              <a:defRPr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Перерыв на обед с 12-00 до 13-00</a:t>
            </a:r>
          </a:p>
          <a:p>
            <a:pPr algn="ctr" fontAlgn="t">
              <a:defRPr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Выходной: суббота, воскресенье </a:t>
            </a:r>
          </a:p>
          <a:p>
            <a:pPr marL="180975" algn="just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defRPr/>
            </a:pPr>
            <a:endParaRPr lang="ru-RU" b="1" i="1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0" y="285750"/>
            <a:ext cx="8715375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 rot="10800000" flipV="1">
            <a:off x="428625" y="565497"/>
            <a:ext cx="8358188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Межбюджетные</a:t>
            </a:r>
            <a:r>
              <a:rPr lang="ru-RU" sz="1600" b="1" i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отношения</a:t>
            </a:r>
            <a:r>
              <a:rPr lang="ru-RU" sz="1600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ru-RU" sz="1600" i="1" dirty="0">
                <a:latin typeface="Arial" pitchFamily="34" charset="0"/>
              </a:rPr>
              <a:t>— </a:t>
            </a:r>
            <a:r>
              <a:rPr lang="ru-RU" sz="1600" i="1" dirty="0">
                <a:solidFill>
                  <a:schemeClr val="accent1"/>
                </a:solidFill>
                <a:latin typeface="Arial" pitchFamily="34" charset="0"/>
              </a:rPr>
              <a:t>взаимоотношения между публично-правовыми образованиями по вопросам регулирования бюджетных правоотношений, организации и осуществления бюджетного процесса.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600" i="1" dirty="0">
              <a:solidFill>
                <a:srgbClr val="96004B"/>
              </a:solidFill>
              <a:latin typeface="Arial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Межбюджетные</a:t>
            </a:r>
            <a:r>
              <a:rPr lang="ru-RU" sz="1600" b="1" i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трансферты</a:t>
            </a:r>
            <a:r>
              <a:rPr lang="ru-RU" sz="1600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ru-RU" sz="1600" i="1" dirty="0">
                <a:latin typeface="Arial" pitchFamily="34" charset="0"/>
              </a:rPr>
              <a:t>— </a:t>
            </a:r>
            <a:r>
              <a:rPr lang="ru-RU" sz="1600" i="1" dirty="0">
                <a:solidFill>
                  <a:schemeClr val="accent1"/>
                </a:solidFill>
                <a:latin typeface="Arial" pitchFamily="34" charset="0"/>
              </a:rPr>
              <a:t>средства, предоставляемые одним бюджетом бюджетной системы Российской Федерации другому бюджету бюджетной системы Российской Федерации.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600" i="1" dirty="0">
              <a:solidFill>
                <a:srgbClr val="96004B"/>
              </a:solidFill>
              <a:latin typeface="Arial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i="1" dirty="0">
                <a:solidFill>
                  <a:srgbClr val="0070C0"/>
                </a:solidFill>
                <a:latin typeface="Arial" pitchFamily="34" charset="0"/>
              </a:rPr>
              <a:t>Виды: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i="1" dirty="0">
                <a:solidFill>
                  <a:srgbClr val="FF0000"/>
                </a:solidFill>
                <a:latin typeface="Arial" pitchFamily="34" charset="0"/>
              </a:rPr>
              <a:t>-</a:t>
            </a:r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Дотации</a:t>
            </a:r>
            <a:r>
              <a:rPr lang="ru-RU" sz="1600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ru-RU" sz="1600" i="1" dirty="0">
                <a:solidFill>
                  <a:schemeClr val="accent1"/>
                </a:solidFill>
                <a:latin typeface="Arial" pitchFamily="34" charset="0"/>
              </a:rPr>
              <a:t>(от лат. </a:t>
            </a:r>
            <a:r>
              <a:rPr lang="ru-RU" sz="1600" i="1" dirty="0" err="1">
                <a:solidFill>
                  <a:schemeClr val="accent1"/>
                </a:solidFill>
                <a:latin typeface="Arial" pitchFamily="34" charset="0"/>
              </a:rPr>
              <a:t>dotatio</a:t>
            </a:r>
            <a:r>
              <a:rPr lang="ru-RU" sz="1600" i="1" dirty="0">
                <a:solidFill>
                  <a:schemeClr val="accent1"/>
                </a:solidFill>
                <a:latin typeface="Arial" pitchFamily="34" charset="0"/>
              </a:rPr>
              <a:t> — дар, пожертвование) — межбюджетные трансферты, предоставляемые на безвозмездной и безвозвратной основе без установления направлений и (или) условий их использования. (Виды: дотации на выравнивание бюджетной обеспеченности (выравнивание финансовых возможностей территорий), дотации на сбалансированность (на поддержку мер по обеспечению сбалансированности бюджетов).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600" i="1" dirty="0">
              <a:solidFill>
                <a:srgbClr val="96004B"/>
              </a:solidFill>
              <a:latin typeface="Arial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i="1" dirty="0">
                <a:solidFill>
                  <a:srgbClr val="FF0000"/>
                </a:solidFill>
                <a:latin typeface="Arial" pitchFamily="34" charset="0"/>
              </a:rPr>
              <a:t>-</a:t>
            </a:r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Субсидии</a:t>
            </a:r>
            <a:r>
              <a:rPr lang="ru-RU" sz="1600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ru-RU" sz="1600" i="1" dirty="0">
                <a:solidFill>
                  <a:schemeClr val="accent1"/>
                </a:solidFill>
                <a:latin typeface="Arial" pitchFamily="34" charset="0"/>
              </a:rPr>
              <a:t>(от лат. </a:t>
            </a:r>
            <a:r>
              <a:rPr lang="ru-RU" sz="1600" i="1" dirty="0" err="1">
                <a:solidFill>
                  <a:schemeClr val="accent1"/>
                </a:solidFill>
                <a:latin typeface="Arial" pitchFamily="34" charset="0"/>
              </a:rPr>
              <a:t>subsidium</a:t>
            </a:r>
            <a:r>
              <a:rPr lang="ru-RU" sz="1600" i="1" dirty="0">
                <a:solidFill>
                  <a:schemeClr val="accent1"/>
                </a:solidFill>
                <a:latin typeface="Arial" pitchFamily="34" charset="0"/>
              </a:rPr>
              <a:t> — помощь, поддержка) — межбюджетные трансферты, предоставляемые в целях </a:t>
            </a:r>
            <a:r>
              <a:rPr lang="ru-RU" sz="1600" i="1" dirty="0" err="1">
                <a:solidFill>
                  <a:schemeClr val="accent1"/>
                </a:solidFill>
                <a:latin typeface="Arial" pitchFamily="34" charset="0"/>
              </a:rPr>
              <a:t>софинансирования</a:t>
            </a:r>
            <a:r>
              <a:rPr lang="ru-RU" sz="1600" i="1" dirty="0">
                <a:solidFill>
                  <a:schemeClr val="accent1"/>
                </a:solidFill>
                <a:latin typeface="Arial" pitchFamily="34" charset="0"/>
              </a:rPr>
              <a:t> расходных обязательств того бюджета, которому они предоставляются. Бюджетным кодексом РФ предусмотрена возможность предоставления субсидий бюджетам субъектов Российской Федерации из федерального бюджета, а также местным бюджетам из бюджета субъекта Российской Федерации.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600" i="1" dirty="0">
              <a:solidFill>
                <a:srgbClr val="96004B"/>
              </a:solidFill>
              <a:latin typeface="Arial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i="1" dirty="0">
                <a:solidFill>
                  <a:srgbClr val="FF0000"/>
                </a:solidFill>
                <a:latin typeface="Arial" pitchFamily="34" charset="0"/>
              </a:rPr>
              <a:t>-</a:t>
            </a:r>
            <a:r>
              <a:rPr lang="ru-RU" sz="1600" b="1" i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Субве́нции</a:t>
            </a:r>
            <a:r>
              <a:rPr lang="ru-RU" sz="1600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ru-RU" sz="1600" i="1" dirty="0">
                <a:solidFill>
                  <a:schemeClr val="accent1"/>
                </a:solidFill>
                <a:latin typeface="Arial" pitchFamily="34" charset="0"/>
              </a:rPr>
              <a:t>(от лат. </a:t>
            </a:r>
            <a:r>
              <a:rPr lang="ru-RU" sz="1600" i="1" dirty="0" err="1">
                <a:solidFill>
                  <a:schemeClr val="accent1"/>
                </a:solidFill>
                <a:latin typeface="Arial" pitchFamily="34" charset="0"/>
              </a:rPr>
              <a:t>subvenire</a:t>
            </a:r>
            <a:r>
              <a:rPr lang="ru-RU" sz="1600" i="1" dirty="0">
                <a:solidFill>
                  <a:schemeClr val="accent1"/>
                </a:solidFill>
                <a:latin typeface="Arial" pitchFamily="34" charset="0"/>
              </a:rPr>
              <a:t> — «приходить на помощь») — межбюджетные трансферты, предоставляемые в целях финансирования расходных обязательств того бюджета, которому они предоставляются, возникающих при передаче полномочий с того бюджета, из которого они предоставляются. Бюджетным кодексом РФ предусмотрена возможность предоставления субвенций бюджетам субъектов Российской Федерации из федерального бюджета, а также местным бюджетам из бюджета субъекта Российской Федерации</a:t>
            </a:r>
            <a:endParaRPr lang="ru-RU" sz="3200" b="1" dirty="0">
              <a:solidFill>
                <a:schemeClr val="accent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0" y="285750"/>
            <a:ext cx="8715375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 rot="10800000" flipV="1">
            <a:off x="395535" y="716468"/>
            <a:ext cx="8605589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Муниципальная программа</a:t>
            </a:r>
            <a:r>
              <a:rPr lang="ru-RU" sz="1600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ru-RU" sz="1600" i="1" dirty="0">
                <a:solidFill>
                  <a:schemeClr val="accent1"/>
                </a:solidFill>
                <a:latin typeface="Arial" pitchFamily="34" charset="0"/>
              </a:rPr>
              <a:t>— комплекс мероприятий и инструментов муниципальной политики, обеспечивающих в рамках реализации ключевых муниципальных функций достижение приоритетов и целей муниципальной политики в сфере социально- экономического развития.</a:t>
            </a:r>
          </a:p>
          <a:p>
            <a:pPr>
              <a:defRPr/>
            </a:pPr>
            <a:endParaRPr lang="ru-RU" sz="1600" i="1" dirty="0">
              <a:solidFill>
                <a:schemeClr val="accent1"/>
              </a:solidFill>
              <a:latin typeface="Arial" pitchFamily="34" charset="0"/>
            </a:endParaRPr>
          </a:p>
          <a:p>
            <a:pPr>
              <a:defRPr/>
            </a:pPr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Муниципальные услуги (работы)</a:t>
            </a:r>
            <a:r>
              <a:rPr lang="ru-RU" sz="1600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ru-RU" sz="1600" i="1" dirty="0">
                <a:solidFill>
                  <a:schemeClr val="accent1"/>
                </a:solidFill>
                <a:latin typeface="Arial" pitchFamily="34" charset="0"/>
              </a:rPr>
              <a:t>- услуги (работы), оказываемые (выполняемые) органами местного самоуправления, муниципальными учреждениями.</a:t>
            </a:r>
          </a:p>
          <a:p>
            <a:pPr>
              <a:defRPr/>
            </a:pPr>
            <a:endParaRPr lang="ru-RU" sz="1600" i="1" dirty="0">
              <a:solidFill>
                <a:schemeClr val="accent1"/>
              </a:solidFill>
              <a:latin typeface="Arial" pitchFamily="34" charset="0"/>
            </a:endParaRPr>
          </a:p>
          <a:p>
            <a:pPr>
              <a:defRPr/>
            </a:pPr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Муниципальное учреждение </a:t>
            </a:r>
            <a:r>
              <a:rPr lang="ru-RU" sz="1600" i="1" dirty="0">
                <a:solidFill>
                  <a:schemeClr val="accent1"/>
                </a:solidFill>
                <a:latin typeface="Arial" pitchFamily="34" charset="0"/>
              </a:rPr>
              <a:t>– некоммерческая организация, созданная муниципальным образованием для оказания муниципальных услуг, выполнения работ.</a:t>
            </a:r>
          </a:p>
          <a:p>
            <a:pPr>
              <a:defRPr/>
            </a:pPr>
            <a:endParaRPr lang="ru-RU" sz="1600" i="1" dirty="0">
              <a:solidFill>
                <a:schemeClr val="accent1"/>
              </a:solidFill>
              <a:latin typeface="Arial" pitchFamily="34" charset="0"/>
            </a:endParaRPr>
          </a:p>
          <a:p>
            <a:pPr>
              <a:defRPr/>
            </a:pPr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Финансовый орган </a:t>
            </a:r>
            <a:r>
              <a:rPr lang="ru-RU" sz="1600" i="1" dirty="0">
                <a:solidFill>
                  <a:schemeClr val="accent1"/>
                </a:solidFill>
                <a:latin typeface="Arial" pitchFamily="34" charset="0"/>
              </a:rPr>
              <a:t>– орган местной администрации муниципального образования, осуществляющий составление и организацию исполнения местного бюджета.</a:t>
            </a:r>
          </a:p>
          <a:p>
            <a:pPr>
              <a:defRPr/>
            </a:pPr>
            <a:endParaRPr lang="ru-RU" sz="1600" i="1" dirty="0">
              <a:solidFill>
                <a:schemeClr val="accent1"/>
              </a:solidFill>
              <a:latin typeface="Arial" pitchFamily="34" charset="0"/>
            </a:endParaRPr>
          </a:p>
          <a:p>
            <a:pPr>
              <a:defRPr/>
            </a:pPr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Текущий финансовый год</a:t>
            </a:r>
            <a:r>
              <a:rPr lang="ru-RU" sz="1600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ru-RU" sz="1600" i="1" dirty="0">
                <a:solidFill>
                  <a:schemeClr val="accent1"/>
                </a:solidFill>
                <a:latin typeface="Arial" pitchFamily="34" charset="0"/>
              </a:rPr>
              <a:t>- </a:t>
            </a:r>
            <a:r>
              <a:rPr lang="ru-RU" sz="1600" i="1" dirty="0" err="1">
                <a:solidFill>
                  <a:schemeClr val="accent1"/>
                </a:solidFill>
                <a:latin typeface="Arial" pitchFamily="34" charset="0"/>
              </a:rPr>
              <a:t>год</a:t>
            </a:r>
            <a:r>
              <a:rPr lang="ru-RU" sz="1600" i="1" dirty="0">
                <a:solidFill>
                  <a:schemeClr val="accent1"/>
                </a:solidFill>
                <a:latin typeface="Arial" pitchFamily="34" charset="0"/>
              </a:rPr>
              <a:t>, в котором осуществляется исполнение бюджета, составление и рассмотрение проекта бюджета на очередной финансовый год (очередной финансовый год и плановый период).</a:t>
            </a:r>
          </a:p>
          <a:p>
            <a:pPr>
              <a:defRPr/>
            </a:pPr>
            <a:endParaRPr lang="ru-RU" sz="1600" i="1" dirty="0">
              <a:solidFill>
                <a:schemeClr val="accent1"/>
              </a:solidFill>
              <a:latin typeface="Arial" pitchFamily="34" charset="0"/>
            </a:endParaRPr>
          </a:p>
          <a:p>
            <a:pPr>
              <a:defRPr/>
            </a:pPr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Очередной финансовый год</a:t>
            </a:r>
            <a:r>
              <a:rPr lang="ru-RU" sz="1600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ru-RU" sz="1600" i="1" dirty="0">
                <a:solidFill>
                  <a:schemeClr val="accent1"/>
                </a:solidFill>
                <a:latin typeface="Arial" pitchFamily="34" charset="0"/>
              </a:rPr>
              <a:t>- </a:t>
            </a:r>
            <a:r>
              <a:rPr lang="ru-RU" sz="1600" i="1" dirty="0" err="1">
                <a:solidFill>
                  <a:schemeClr val="accent1"/>
                </a:solidFill>
                <a:latin typeface="Arial" pitchFamily="34" charset="0"/>
              </a:rPr>
              <a:t>год</a:t>
            </a:r>
            <a:r>
              <a:rPr lang="ru-RU" sz="1600" i="1" dirty="0">
                <a:solidFill>
                  <a:schemeClr val="accent1"/>
                </a:solidFill>
                <a:latin typeface="Arial" pitchFamily="34" charset="0"/>
              </a:rPr>
              <a:t>, следующий за текущим финансовым годом.</a:t>
            </a:r>
          </a:p>
          <a:p>
            <a:pPr>
              <a:defRPr/>
            </a:pPr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Плановый период</a:t>
            </a:r>
            <a:r>
              <a:rPr lang="ru-RU" sz="1600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ru-RU" sz="1600" i="1" dirty="0">
                <a:solidFill>
                  <a:schemeClr val="accent1"/>
                </a:solidFill>
                <a:latin typeface="Arial" pitchFamily="34" charset="0"/>
              </a:rPr>
              <a:t>- два финансовых года, следующие за очередным финансовым годом.</a:t>
            </a:r>
          </a:p>
          <a:p>
            <a:pPr>
              <a:defRPr/>
            </a:pPr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Отчетный финансовый год</a:t>
            </a:r>
            <a:r>
              <a:rPr lang="ru-RU" sz="1600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ru-RU" sz="1600" i="1" dirty="0">
                <a:solidFill>
                  <a:schemeClr val="accent1"/>
                </a:solidFill>
                <a:latin typeface="Arial" pitchFamily="34" charset="0"/>
              </a:rPr>
              <a:t>- год, предшествующий текущему финансовому году.</a:t>
            </a:r>
            <a:endParaRPr lang="ru-RU" sz="3200" b="1" dirty="0">
              <a:solidFill>
                <a:schemeClr val="accent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285750"/>
            <a:ext cx="8572500" cy="71437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3200" b="1">
                <a:solidFill>
                  <a:srgbClr val="FF0000"/>
                </a:solidFill>
              </a:rPr>
              <a:t>Главные задачи</a:t>
            </a:r>
            <a:br>
              <a:rPr lang="ru-RU" altLang="ru-RU" sz="3200" b="1">
                <a:solidFill>
                  <a:srgbClr val="FF0000"/>
                </a:solidFill>
              </a:rPr>
            </a:br>
            <a:endParaRPr lang="ru-RU" altLang="ru-RU" sz="3200" b="1">
              <a:solidFill>
                <a:srgbClr val="FF0000"/>
              </a:solidFill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428625" y="3214688"/>
            <a:ext cx="8535988" cy="885885"/>
          </a:xfrm>
          <a:prstGeom prst="horizontalScroll">
            <a:avLst>
              <a:gd name="adj" fmla="val 10383"/>
            </a:avLst>
          </a:prstGeom>
          <a:solidFill>
            <a:srgbClr val="E9FEDA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rgbClr val="00B0F0"/>
                </a:solidFill>
              </a:rPr>
              <a:t>недопущение необоснованного роста муниципального долга и неисполнение долговых обязательств</a:t>
            </a: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456771" y="2163515"/>
            <a:ext cx="8572500" cy="940653"/>
          </a:xfrm>
          <a:prstGeom prst="horizontalScroll">
            <a:avLst/>
          </a:prstGeom>
          <a:solidFill>
            <a:srgbClr val="EBF3FF"/>
          </a:solidFill>
        </p:spPr>
        <p:style>
          <a:lnRef idx="1">
            <a:schemeClr val="accent6"/>
          </a:lnRef>
          <a:fillRef idx="1002">
            <a:schemeClr val="lt1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rgbClr val="00B0F0"/>
                </a:solidFill>
              </a:rPr>
              <a:t>стратегическая </a:t>
            </a:r>
            <a:r>
              <a:rPr lang="ru-RU" sz="2000" b="1" dirty="0" err="1">
                <a:solidFill>
                  <a:srgbClr val="00B0F0"/>
                </a:solidFill>
              </a:rPr>
              <a:t>приоритизация</a:t>
            </a:r>
            <a:r>
              <a:rPr lang="ru-RU" sz="2000" b="1" dirty="0">
                <a:solidFill>
                  <a:srgbClr val="00B0F0"/>
                </a:solidFill>
              </a:rPr>
              <a:t> расходов, гарантированное исполнение всех социальных обязательств</a:t>
            </a: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428625" y="4500563"/>
            <a:ext cx="8572500" cy="1104245"/>
          </a:xfrm>
          <a:prstGeom prst="horizontalScroll">
            <a:avLst/>
          </a:prstGeom>
          <a:solidFill>
            <a:srgbClr val="EBF3FF"/>
          </a:solidFill>
        </p:spPr>
        <p:style>
          <a:lnRef idx="1">
            <a:schemeClr val="accent6"/>
          </a:lnRef>
          <a:fillRef idx="1002">
            <a:schemeClr val="lt1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00B0F0"/>
                </a:solidFill>
              </a:rPr>
              <a:t>укрепление доходной базы бюджета за счет, в том числе повышения собираемости налогов</a:t>
            </a: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428625" y="1000125"/>
            <a:ext cx="8572500" cy="1039951"/>
          </a:xfrm>
          <a:prstGeom prst="horizontalScroll">
            <a:avLst>
              <a:gd name="adj" fmla="val 10383"/>
            </a:avLst>
          </a:prstGeom>
          <a:solidFill>
            <a:srgbClr val="D5FDB9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00B0F0"/>
                </a:solidFill>
              </a:rPr>
              <a:t>обеспечение сбалансированности и повышение устойчивости бюджета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500063" y="0"/>
            <a:ext cx="8215312" cy="7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Показатели социально-экономического развития</a:t>
            </a:r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 rot="10800000" flipV="1">
            <a:off x="323850" y="3906838"/>
            <a:ext cx="84248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>
              <a:spcAft>
                <a:spcPts val="0"/>
              </a:spcAft>
              <a:buClr>
                <a:srgbClr val="96004B"/>
              </a:buClr>
              <a:buSzPct val="120000"/>
              <a:defRPr/>
            </a:pP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spcAft>
                <a:spcPts val="0"/>
              </a:spcAft>
              <a:buClr>
                <a:srgbClr val="96004B"/>
              </a:buClr>
              <a:buSzPct val="120000"/>
              <a:defRPr/>
            </a:pPr>
            <a:endParaRPr lang="ru-RU" sz="2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196" name="WordArt 2"/>
          <p:cNvSpPr>
            <a:spLocks noChangeArrowheads="1" noChangeShapeType="1" noTextEdit="1"/>
          </p:cNvSpPr>
          <p:nvPr/>
        </p:nvSpPr>
        <p:spPr bwMode="auto">
          <a:xfrm>
            <a:off x="3779838" y="0"/>
            <a:ext cx="5219700" cy="188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ru-RU" b="1" i="1" kern="10" spc="18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latin typeface="Monotype Corsiva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7025590"/>
              </p:ext>
            </p:extLst>
          </p:nvPr>
        </p:nvGraphicFramePr>
        <p:xfrm>
          <a:off x="323851" y="836713"/>
          <a:ext cx="8568628" cy="56255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6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156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82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225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540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2257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2257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8836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740513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</a:t>
                      </a:r>
                      <a:r>
                        <a:rPr lang="ru-RU" sz="1200" b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ru-RU" sz="1200" b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ru-RU" sz="1200" b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1200" b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Единица измерения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 факт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год оценка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год прогноз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год прогноз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 год прогноз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8277">
                <a:tc>
                  <a:txBody>
                    <a:bodyPr/>
                    <a:lstStyle/>
                    <a:p>
                      <a:r>
                        <a:rPr lang="ru-RU" sz="1200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Отгружено товаров собственного производства, выполнено работ,</a:t>
                      </a:r>
                      <a:r>
                        <a:rPr lang="ru-RU" sz="1200" b="1" i="1" baseline="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услуг собственными силами (промышленность) (по крупным и средним предприятиям)</a:t>
                      </a:r>
                      <a:endParaRPr lang="ru-RU" sz="1200" b="1" i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руб.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55,2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55,8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61,4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67,4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74,4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8290">
                <a:tc>
                  <a:txBody>
                    <a:bodyPr/>
                    <a:lstStyle/>
                    <a:p>
                      <a:r>
                        <a:rPr lang="ru-RU" sz="1200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Розничный товарооборот (по крупным и средним предприятиям)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руб.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604,6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635,1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671,6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708,9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746,1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8924">
                <a:tc>
                  <a:txBody>
                    <a:bodyPr/>
                    <a:lstStyle/>
                    <a:p>
                      <a:r>
                        <a:rPr lang="ru-RU" sz="1200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Фонд оплаты труда (по крупным и средним организациям)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руб.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710,0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766,8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828,2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877,9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931,6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58150">
                <a:tc>
                  <a:txBody>
                    <a:bodyPr/>
                    <a:lstStyle/>
                    <a:p>
                      <a:r>
                        <a:rPr lang="ru-RU" sz="1200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Номинальная начисленная средняя заработная плата одного работника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руб.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34703,9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37480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40479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42907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45482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8021">
                <a:tc>
                  <a:txBody>
                    <a:bodyPr/>
                    <a:lstStyle/>
                    <a:p>
                      <a:r>
                        <a:rPr lang="ru-RU" sz="1200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Среднегодовая численность населения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чел.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10,503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10,502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10,431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10,374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10,311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48277">
                <a:tc>
                  <a:txBody>
                    <a:bodyPr/>
                    <a:lstStyle/>
                    <a:p>
                      <a:r>
                        <a:rPr lang="ru-RU" sz="1200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зарегистрированной безработицы от трудоспособного населения в трудоспособном возрасте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1,19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0,49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8021">
                <a:tc>
                  <a:txBody>
                    <a:bodyPr/>
                    <a:lstStyle/>
                    <a:p>
                      <a:r>
                        <a:rPr lang="ru-RU" sz="1200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валовой продукции сельского хозяйства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руб.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1745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1732,3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1823,4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1910,0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2006,7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58150">
                <a:tc>
                  <a:txBody>
                    <a:bodyPr/>
                    <a:lstStyle/>
                    <a:p>
                      <a:r>
                        <a:rPr lang="ru-RU" sz="1200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Инвестиции в основной капитал за счет всех источников финансирования по крупным и средним предприятиям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руб.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300,6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312,9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329,2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349,1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373,2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controls>
      <mc:AlternateContent xmlns:mc="http://schemas.openxmlformats.org/markup-compatibility/2006">
        <mc:Choice xmlns:v="urn:schemas-microsoft-com:vml" Requires="v">
          <p:control name="SapphireHiddenControl" r:id="rId1" imgW="6095880" imgH="4067280"/>
        </mc:Choice>
        <mc:Fallback>
          <p:control name="SapphireHiddenControl" r:id="rId1" imgW="6095880" imgH="4067280">
            <p:pic>
              <p:nvPicPr>
                <p:cNvPr id="2" name="SapphireHiddenControl" hidden="1">
                  <a:extLst>
                    <a:ext uri="{FF2B5EF4-FFF2-40B4-BE49-F238E27FC236}">
                      <a16:creationId xmlns:a16="http://schemas.microsoft.com/office/drawing/2014/main" id="{3653F528-C1F8-426C-9F94-88DB30B17970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0" y="0"/>
                  <a:ext cx="6096000" cy="4067175"/>
                </a:xfrm>
                <a:prstGeom prst="rect">
                  <a:avLst/>
                </a:prstGeom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2110102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285750" y="142875"/>
            <a:ext cx="8643938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r>
              <a:rPr lang="ru-RU" sz="2000" b="1" dirty="0">
                <a:solidFill>
                  <a:srgbClr val="C00000"/>
                </a:solidFill>
                <a:latin typeface="Georgia" pitchFamily="18" charset="0"/>
              </a:rPr>
              <a:t>Основные параметры бюджета  </a:t>
            </a:r>
            <a:r>
              <a:rPr lang="ru-RU" b="1" dirty="0">
                <a:solidFill>
                  <a:srgbClr val="C00000"/>
                </a:solidFill>
                <a:latin typeface="Georgia" pitchFamily="18" charset="0"/>
              </a:rPr>
              <a:t>	</a:t>
            </a:r>
          </a:p>
          <a:p>
            <a:pPr algn="just">
              <a:defRPr/>
            </a:pPr>
            <a:r>
              <a:rPr lang="ru-RU" b="1" dirty="0">
                <a:solidFill>
                  <a:srgbClr val="C00000"/>
                </a:solidFill>
                <a:latin typeface="Georgia" pitchFamily="18" charset="0"/>
              </a:rPr>
              <a:t>							(тыс. руб.)</a:t>
            </a:r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323850" y="2428875"/>
            <a:ext cx="8424863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>
              <a:spcAft>
                <a:spcPts val="0"/>
              </a:spcAft>
              <a:buClr>
                <a:srgbClr val="96004B"/>
              </a:buClr>
              <a:buSzPct val="120000"/>
              <a:buFont typeface="Arial" pitchFamily="34" charset="0"/>
              <a:buChar char="•"/>
              <a:defRPr/>
            </a:pPr>
            <a:endParaRPr lang="ru-RU" sz="28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spcAft>
                <a:spcPts val="0"/>
              </a:spcAft>
              <a:buClr>
                <a:srgbClr val="96004B"/>
              </a:buClr>
              <a:buSzPct val="120000"/>
              <a:defRPr/>
            </a:pPr>
            <a:endParaRPr lang="ru-RU" sz="28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spcAft>
                <a:spcPts val="0"/>
              </a:spcAft>
              <a:buClr>
                <a:srgbClr val="96004B"/>
              </a:buClr>
              <a:buSzPct val="120000"/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</p:txBody>
      </p:sp>
      <p:sp>
        <p:nvSpPr>
          <p:cNvPr id="10244" name="WordArt 2"/>
          <p:cNvSpPr>
            <a:spLocks noChangeArrowheads="1" noChangeShapeType="1" noTextEdit="1"/>
          </p:cNvSpPr>
          <p:nvPr/>
        </p:nvSpPr>
        <p:spPr bwMode="auto">
          <a:xfrm>
            <a:off x="3779838" y="0"/>
            <a:ext cx="5219700" cy="188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ru-RU" b="1" i="1" kern="10" spc="18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latin typeface="Monotype Corsiva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0330896"/>
              </p:ext>
            </p:extLst>
          </p:nvPr>
        </p:nvGraphicFramePr>
        <p:xfrm>
          <a:off x="285750" y="1214438"/>
          <a:ext cx="8572501" cy="49841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50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3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804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9626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14362"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b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Наименование</a:t>
                      </a:r>
                    </a:p>
                    <a:p>
                      <a:pPr algn="ctr"/>
                      <a:r>
                        <a:rPr lang="ru-RU" sz="1600" b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параметров</a:t>
                      </a:r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2024 год проект</a:t>
                      </a:r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2025 год прогноз</a:t>
                      </a:r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2026 год прогноз</a:t>
                      </a:r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3617">
                <a:tc vMerge="1">
                  <a:txBody>
                    <a:bodyPr/>
                    <a:lstStyle/>
                    <a:p>
                      <a:pPr algn="ctr"/>
                      <a:endParaRPr lang="ru-RU" sz="1600" b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Бюджет муниципального образования </a:t>
                      </a:r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Бюджет муниципального образования</a:t>
                      </a:r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Бюджет муниципального образования </a:t>
                      </a:r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5192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rgbClr val="002060"/>
                          </a:solidFill>
                        </a:rPr>
                        <a:t>Доходы всего, в том числе: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D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solidFill>
                            <a:srgbClr val="002060"/>
                          </a:solidFill>
                        </a:rPr>
                        <a:t>595508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D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solidFill>
                            <a:srgbClr val="002060"/>
                          </a:solidFill>
                        </a:rPr>
                        <a:t>604578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D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solidFill>
                            <a:srgbClr val="002060"/>
                          </a:solidFill>
                        </a:rPr>
                        <a:t>605573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D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6152">
                <a:tc>
                  <a:txBody>
                    <a:bodyPr/>
                    <a:lstStyle/>
                    <a:p>
                      <a:pPr algn="ctr"/>
                      <a:r>
                        <a:rPr lang="ru-RU" sz="1200" b="0" i="1" baseline="0" dirty="0">
                          <a:solidFill>
                            <a:srgbClr val="00B050"/>
                          </a:solidFill>
                        </a:rPr>
                        <a:t>налоговые и неналоговые доходы</a:t>
                      </a:r>
                      <a:endParaRPr lang="ru-RU" sz="1200" b="0" i="1" dirty="0">
                        <a:solidFill>
                          <a:srgbClr val="00B050"/>
                        </a:solidFill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FFE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i="1" dirty="0">
                          <a:solidFill>
                            <a:srgbClr val="00B050"/>
                          </a:solidFill>
                        </a:rPr>
                        <a:t>158826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FFE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i="1" dirty="0">
                          <a:solidFill>
                            <a:srgbClr val="00B050"/>
                          </a:solidFill>
                        </a:rPr>
                        <a:t>162270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FFE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i="1" dirty="0">
                          <a:solidFill>
                            <a:srgbClr val="00B050"/>
                          </a:solidFill>
                        </a:rPr>
                        <a:t>177363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FF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28992">
                <a:tc>
                  <a:txBody>
                    <a:bodyPr/>
                    <a:lstStyle/>
                    <a:p>
                      <a:pPr algn="ctr"/>
                      <a:r>
                        <a:rPr lang="ru-RU" sz="1200" b="0" i="1" dirty="0">
                          <a:solidFill>
                            <a:srgbClr val="00B050"/>
                          </a:solidFill>
                        </a:rPr>
                        <a:t>безвозмездные поступления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FFE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i="1" dirty="0">
                          <a:solidFill>
                            <a:srgbClr val="00B050"/>
                          </a:solidFill>
                        </a:rPr>
                        <a:t>436682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FFE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i="1" dirty="0">
                          <a:solidFill>
                            <a:srgbClr val="00B050"/>
                          </a:solidFill>
                        </a:rPr>
                        <a:t>442308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FFE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i="1" dirty="0">
                          <a:solidFill>
                            <a:srgbClr val="00B050"/>
                          </a:solidFill>
                        </a:rPr>
                        <a:t>428210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FF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rgbClr val="002060"/>
                          </a:solidFill>
                        </a:rPr>
                        <a:t>Расходы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D4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solidFill>
                            <a:srgbClr val="002060"/>
                          </a:solidFill>
                        </a:rPr>
                        <a:t>595508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D4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solidFill>
                            <a:srgbClr val="002060"/>
                          </a:solidFill>
                        </a:rPr>
                        <a:t>604578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D4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solidFill>
                            <a:srgbClr val="002060"/>
                          </a:solidFill>
                        </a:rPr>
                        <a:t>605573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D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4814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chemeClr val="accent1"/>
                          </a:solidFill>
                        </a:rPr>
                        <a:t>Дефицит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solidFill>
                            <a:schemeClr val="accent1"/>
                          </a:solidFill>
                        </a:rPr>
                        <a:t>0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4814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rgbClr val="002060"/>
                          </a:solidFill>
                        </a:rPr>
                        <a:t>Верхний предел муниципального долга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65315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solidFill>
                            <a:srgbClr val="002060"/>
                          </a:solidFill>
                        </a:rPr>
                        <a:t>65315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65315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9332563"/>
                  </a:ext>
                </a:extLst>
              </a:tr>
              <a:tr h="484814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rgbClr val="002060"/>
                          </a:solidFill>
                        </a:rPr>
                        <a:t>Предельный объем муниципального долга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rgbClr val="002060"/>
                          </a:solidFill>
                        </a:rPr>
                        <a:t>-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9017889"/>
                  </a:ext>
                </a:extLst>
              </a:tr>
            </a:tbl>
          </a:graphicData>
        </a:graphic>
      </p:graphicFrame>
      <p:sp>
        <p:nvSpPr>
          <p:cNvPr id="10307" name="WordArt 2"/>
          <p:cNvSpPr>
            <a:spLocks noChangeArrowheads="1" noChangeShapeType="1" noTextEdit="1"/>
          </p:cNvSpPr>
          <p:nvPr/>
        </p:nvSpPr>
        <p:spPr bwMode="auto">
          <a:xfrm>
            <a:off x="3857625" y="0"/>
            <a:ext cx="5000625" cy="21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491"/>
              </a:avLst>
            </a:prstTxWarp>
          </a:bodyPr>
          <a:lstStyle/>
          <a:p>
            <a:endParaRPr lang="ru-RU" b="1" i="1" kern="10" spc="180" dirty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latin typeface="Monotype Corsiva"/>
            </a:endParaRPr>
          </a:p>
          <a:p>
            <a:endParaRPr lang="ru-RU" b="1" i="1" kern="10" spc="180" dirty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latin typeface="Monotype Corsiv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232360650"/>
              </p:ext>
            </p:extLst>
          </p:nvPr>
        </p:nvGraphicFramePr>
        <p:xfrm>
          <a:off x="4342344" y="778887"/>
          <a:ext cx="4219549" cy="5832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" name="Диаграмма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6935916"/>
              </p:ext>
            </p:extLst>
          </p:nvPr>
        </p:nvGraphicFramePr>
        <p:xfrm>
          <a:off x="333376" y="2275498"/>
          <a:ext cx="3600450" cy="28394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0" y="428625"/>
            <a:ext cx="9144000" cy="62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ts val="2500"/>
              </a:lnSpc>
            </a:pPr>
            <a:r>
              <a:rPr lang="ru-RU" altLang="ru-RU" sz="2600" b="1" dirty="0">
                <a:solidFill>
                  <a:srgbClr val="800000"/>
                </a:solidFill>
                <a:latin typeface="Calibri" pitchFamily="34" charset="0"/>
              </a:rPr>
              <a:t>Структура доходов бюджета в 2024 году</a:t>
            </a:r>
          </a:p>
        </p:txBody>
      </p:sp>
      <p:sp>
        <p:nvSpPr>
          <p:cNvPr id="30" name="AutoShape 29"/>
          <p:cNvSpPr>
            <a:spLocks/>
          </p:cNvSpPr>
          <p:nvPr/>
        </p:nvSpPr>
        <p:spPr bwMode="auto">
          <a:xfrm rot="17829443">
            <a:off x="1931803" y="3374832"/>
            <a:ext cx="223294" cy="2586663"/>
          </a:xfrm>
          <a:prstGeom prst="leftBrace">
            <a:avLst>
              <a:gd name="adj1" fmla="val 53395"/>
              <a:gd name="adj2" fmla="val 50213"/>
            </a:avLst>
          </a:prstGeom>
          <a:noFill/>
          <a:ln w="25400">
            <a:solidFill>
              <a:srgbClr val="006666"/>
            </a:solidFill>
            <a:round/>
            <a:headEnd/>
            <a:tailEnd/>
          </a:ln>
          <a:effectLst/>
          <a:scene3d>
            <a:camera prst="orthographicFront">
              <a:rot lat="0" lon="0" rev="600000"/>
            </a:camera>
            <a:lightRig rig="threePt" dir="t"/>
          </a:scene3d>
        </p:spPr>
        <p:txBody>
          <a:bodyPr wrap="none" anchor="ctr"/>
          <a:lstStyle/>
          <a:p>
            <a:pPr>
              <a:defRPr/>
            </a:pP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3" name="Rectangle 30"/>
          <p:cNvSpPr>
            <a:spLocks noChangeArrowheads="1"/>
          </p:cNvSpPr>
          <p:nvPr/>
        </p:nvSpPr>
        <p:spPr bwMode="auto">
          <a:xfrm>
            <a:off x="179388" y="5396431"/>
            <a:ext cx="3600450" cy="103294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 anchor="ctr"/>
          <a:lstStyle/>
          <a:p>
            <a:pPr algn="ctr">
              <a:defRPr/>
            </a:pPr>
            <a:r>
              <a:rPr lang="ru-RU" sz="2400" b="1" dirty="0">
                <a:solidFill>
                  <a:srgbClr val="006666"/>
                </a:solidFill>
                <a:latin typeface="Calibri" pitchFamily="34" charset="0"/>
              </a:rPr>
              <a:t>Всего доходов</a:t>
            </a:r>
          </a:p>
          <a:p>
            <a:pPr algn="ctr">
              <a:defRPr/>
            </a:pPr>
            <a:r>
              <a:rPr lang="ru-RU" sz="2000" b="1" u="sng" dirty="0">
                <a:solidFill>
                  <a:srgbClr val="006666"/>
                </a:solidFill>
                <a:latin typeface="Calibri" pitchFamily="34" charset="0"/>
              </a:rPr>
              <a:t>595 508 </a:t>
            </a:r>
            <a:r>
              <a:rPr lang="ru-RU" sz="2000" b="1" u="sng" dirty="0" err="1">
                <a:solidFill>
                  <a:srgbClr val="006666"/>
                </a:solidFill>
                <a:latin typeface="Calibri" pitchFamily="34" charset="0"/>
              </a:rPr>
              <a:t>тыс.руб</a:t>
            </a:r>
            <a:r>
              <a:rPr lang="ru-RU" sz="2000" b="1" u="sng" dirty="0">
                <a:solidFill>
                  <a:srgbClr val="006666"/>
                </a:solidFill>
                <a:latin typeface="Calibri" pitchFamily="34" charset="0"/>
              </a:rPr>
              <a:t>.</a:t>
            </a:r>
          </a:p>
          <a:p>
            <a:pPr algn="ctr">
              <a:defRPr/>
            </a:pPr>
            <a:endParaRPr lang="ru-RU" sz="2000" b="1" dirty="0">
              <a:solidFill>
                <a:schemeClr val="tx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2077" name="WordArt 2"/>
          <p:cNvSpPr>
            <a:spLocks noChangeArrowheads="1" noChangeShapeType="1" noTextEdit="1"/>
          </p:cNvSpPr>
          <p:nvPr/>
        </p:nvSpPr>
        <p:spPr bwMode="auto">
          <a:xfrm>
            <a:off x="3500438" y="0"/>
            <a:ext cx="5429250" cy="21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b="1" i="1" kern="10" spc="18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3300"/>
              </a:solidFill>
              <a:latin typeface="Monotype Corsiva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214810" y="-71462"/>
            <a:ext cx="4857784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ru-RU" b="1" i="1" kern="10" spc="180" dirty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latin typeface="Monotype Corsiva"/>
            </a:endParaRPr>
          </a:p>
          <a:p>
            <a:pPr>
              <a:defRPr/>
            </a:pPr>
            <a:endParaRPr lang="ru-RU" b="1" i="1" kern="10" spc="180" dirty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latin typeface="Monotype Corsiva"/>
            </a:endParaRPr>
          </a:p>
        </p:txBody>
      </p:sp>
      <p:sp>
        <p:nvSpPr>
          <p:cNvPr id="36" name="Rectangle 16"/>
          <p:cNvSpPr>
            <a:spLocks noChangeArrowheads="1"/>
          </p:cNvSpPr>
          <p:nvPr/>
        </p:nvSpPr>
        <p:spPr bwMode="auto">
          <a:xfrm>
            <a:off x="513384" y="1989138"/>
            <a:ext cx="1960190" cy="76637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rIns="1800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ts val="2000"/>
              </a:lnSpc>
            </a:pPr>
            <a:r>
              <a:rPr lang="ru-RU" altLang="ru-RU" sz="2000" b="1" dirty="0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Безвозмездные поступления</a:t>
            </a:r>
          </a:p>
          <a:p>
            <a:pPr algn="ctr" eaLnBrk="1" hangingPunct="1">
              <a:lnSpc>
                <a:spcPts val="2000"/>
              </a:lnSpc>
            </a:pPr>
            <a:r>
              <a:rPr lang="ru-RU" altLang="ru-RU" sz="2000" b="1" u="sng" dirty="0">
                <a:solidFill>
                  <a:schemeClr val="accent1"/>
                </a:solidFill>
                <a:latin typeface="Calibri" pitchFamily="34" charset="0"/>
              </a:rPr>
              <a:t>436 682 </a:t>
            </a:r>
            <a:r>
              <a:rPr lang="ru-RU" altLang="ru-RU" sz="2000" b="1" u="sng" dirty="0" err="1">
                <a:solidFill>
                  <a:schemeClr val="accent1"/>
                </a:solidFill>
                <a:latin typeface="Calibri" pitchFamily="34" charset="0"/>
              </a:rPr>
              <a:t>тыс.руб</a:t>
            </a:r>
            <a:r>
              <a:rPr lang="ru-RU" altLang="ru-RU" sz="2000" b="1" u="sng" dirty="0">
                <a:solidFill>
                  <a:schemeClr val="accent1"/>
                </a:solidFill>
                <a:latin typeface="Calibri" pitchFamily="34" charset="0"/>
              </a:rPr>
              <a:t>.</a:t>
            </a:r>
          </a:p>
        </p:txBody>
      </p:sp>
      <p:sp>
        <p:nvSpPr>
          <p:cNvPr id="37" name="Rectangle 16"/>
          <p:cNvSpPr>
            <a:spLocks noChangeArrowheads="1"/>
          </p:cNvSpPr>
          <p:nvPr/>
        </p:nvSpPr>
        <p:spPr bwMode="auto">
          <a:xfrm>
            <a:off x="2592542" y="3978501"/>
            <a:ext cx="1727430" cy="891776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lIns="18000" rIns="18000" anchor="ctr"/>
          <a:lstStyle/>
          <a:p>
            <a:pPr algn="ctr">
              <a:lnSpc>
                <a:spcPts val="2000"/>
              </a:lnSpc>
              <a:defRPr/>
            </a:pPr>
            <a:r>
              <a:rPr lang="ru-RU" sz="1600" b="1" dirty="0">
                <a:solidFill>
                  <a:srgbClr val="C00000"/>
                </a:solidFill>
                <a:latin typeface="Calibri" pitchFamily="34" charset="0"/>
              </a:rPr>
              <a:t>Налоговые и неналоговые доходы                     158826 </a:t>
            </a:r>
            <a:r>
              <a:rPr lang="ru-RU" sz="1600" b="1" dirty="0" err="1">
                <a:solidFill>
                  <a:srgbClr val="C00000"/>
                </a:solidFill>
                <a:latin typeface="Calibri" pitchFamily="34" charset="0"/>
              </a:rPr>
              <a:t>тыс.руб</a:t>
            </a:r>
            <a:endParaRPr lang="ru-RU" sz="1600" b="1" u="sng" dirty="0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 bwMode="auto">
          <a:xfrm flipV="1">
            <a:off x="5899410" y="1307585"/>
            <a:ext cx="1488584" cy="838684"/>
          </a:xfrm>
          <a:prstGeom prst="straightConnector1">
            <a:avLst/>
          </a:prstGeom>
          <a:noFill/>
          <a:ln w="50800" cap="sq" cmpd="sng" algn="ctr">
            <a:solidFill>
              <a:schemeClr val="tx2">
                <a:lumMod val="20000"/>
                <a:lumOff val="80000"/>
              </a:schemeClr>
            </a:solidFill>
            <a:prstDash val="solid"/>
            <a:miter lim="800000"/>
            <a:headEnd type="none" w="med" len="med"/>
            <a:tailEnd type="arrow"/>
          </a:ln>
          <a:effectLst>
            <a:outerShdw sx="1000" sy="1000" algn="ctr" rotWithShape="0">
              <a:srgbClr val="808080"/>
            </a:outerShdw>
          </a:effectLst>
        </p:spPr>
      </p:cxnSp>
      <p:cxnSp>
        <p:nvCxnSpPr>
          <p:cNvPr id="16" name="Прямая со стрелкой 15"/>
          <p:cNvCxnSpPr>
            <a:cxnSpLocks/>
          </p:cNvCxnSpPr>
          <p:nvPr/>
        </p:nvCxnSpPr>
        <p:spPr bwMode="auto">
          <a:xfrm flipV="1">
            <a:off x="5992118" y="2160452"/>
            <a:ext cx="1388306" cy="2074125"/>
          </a:xfrm>
          <a:prstGeom prst="straightConnector1">
            <a:avLst/>
          </a:prstGeom>
          <a:noFill/>
          <a:ln w="50800" cap="sq" cmpd="sng" algn="ctr">
            <a:solidFill>
              <a:schemeClr val="accent1">
                <a:lumMod val="40000"/>
                <a:lumOff val="60000"/>
              </a:schemeClr>
            </a:solidFill>
            <a:prstDash val="solid"/>
            <a:miter lim="800000"/>
            <a:headEnd type="none" w="med" len="med"/>
            <a:tailEnd type="arrow"/>
          </a:ln>
          <a:effectLst>
            <a:outerShdw sx="1000" sy="1000" algn="ctr" rotWithShape="0">
              <a:srgbClr val="808080"/>
            </a:outerShdw>
          </a:effectLst>
        </p:spPr>
      </p:cxnSp>
      <p:cxnSp>
        <p:nvCxnSpPr>
          <p:cNvPr id="18" name="Прямая со стрелкой 17"/>
          <p:cNvCxnSpPr>
            <a:cxnSpLocks/>
          </p:cNvCxnSpPr>
          <p:nvPr/>
        </p:nvCxnSpPr>
        <p:spPr bwMode="auto">
          <a:xfrm flipV="1">
            <a:off x="5992118" y="3000314"/>
            <a:ext cx="1432330" cy="2105451"/>
          </a:xfrm>
          <a:prstGeom prst="straightConnector1">
            <a:avLst/>
          </a:prstGeom>
          <a:noFill/>
          <a:ln w="50800" cap="sq" cmpd="sng" algn="ctr">
            <a:solidFill>
              <a:srgbClr val="00B0F0"/>
            </a:solidFill>
            <a:prstDash val="solid"/>
            <a:miter lim="800000"/>
            <a:headEnd type="none" w="med" len="med"/>
            <a:tailEnd type="arrow"/>
          </a:ln>
          <a:effectLst>
            <a:outerShdw sx="1000" sy="1000" algn="ctr" rotWithShape="0">
              <a:srgbClr val="808080"/>
            </a:outerShdw>
          </a:effectLst>
        </p:spPr>
      </p:cxnSp>
      <p:cxnSp>
        <p:nvCxnSpPr>
          <p:cNvPr id="22" name="Прямая со стрелкой 21"/>
          <p:cNvCxnSpPr>
            <a:cxnSpLocks/>
          </p:cNvCxnSpPr>
          <p:nvPr/>
        </p:nvCxnSpPr>
        <p:spPr bwMode="auto">
          <a:xfrm flipV="1">
            <a:off x="5908759" y="4135351"/>
            <a:ext cx="1625824" cy="1382499"/>
          </a:xfrm>
          <a:prstGeom prst="straightConnector1">
            <a:avLst/>
          </a:prstGeom>
          <a:noFill/>
          <a:ln w="50800" cap="sq" cmpd="sng" algn="ctr">
            <a:solidFill>
              <a:srgbClr val="00B050"/>
            </a:solidFill>
            <a:prstDash val="solid"/>
            <a:miter lim="800000"/>
            <a:headEnd type="none" w="med" len="med"/>
            <a:tailEnd type="arrow"/>
          </a:ln>
          <a:effectLst>
            <a:outerShdw sx="1000" sy="1000" algn="ctr" rotWithShape="0">
              <a:srgbClr val="808080"/>
            </a:outerShdw>
          </a:effectLst>
        </p:spPr>
      </p:cxnSp>
      <p:cxnSp>
        <p:nvCxnSpPr>
          <p:cNvPr id="27" name="Прямая со стрелкой 26"/>
          <p:cNvCxnSpPr>
            <a:cxnSpLocks/>
          </p:cNvCxnSpPr>
          <p:nvPr/>
        </p:nvCxnSpPr>
        <p:spPr bwMode="auto">
          <a:xfrm flipV="1">
            <a:off x="6047402" y="4738248"/>
            <a:ext cx="1399022" cy="850992"/>
          </a:xfrm>
          <a:prstGeom prst="straightConnector1">
            <a:avLst/>
          </a:prstGeom>
          <a:noFill/>
          <a:ln w="50800" cap="sq" cmpd="sng" algn="ctr">
            <a:solidFill>
              <a:schemeClr val="accent5"/>
            </a:solidFill>
            <a:prstDash val="solid"/>
            <a:miter lim="800000"/>
            <a:headEnd type="none" w="med" len="med"/>
            <a:tailEnd type="arrow"/>
          </a:ln>
          <a:effectLst>
            <a:outerShdw sx="1000" sy="1000" algn="ctr" rotWithShape="0">
              <a:srgbClr val="808080"/>
            </a:outerShdw>
          </a:effectLst>
        </p:spPr>
      </p:cxnSp>
      <p:cxnSp>
        <p:nvCxnSpPr>
          <p:cNvPr id="34" name="Прямая со стрелкой 33"/>
          <p:cNvCxnSpPr>
            <a:cxnSpLocks/>
          </p:cNvCxnSpPr>
          <p:nvPr/>
        </p:nvCxnSpPr>
        <p:spPr bwMode="auto">
          <a:xfrm flipV="1">
            <a:off x="5814597" y="5605626"/>
            <a:ext cx="1625824" cy="216024"/>
          </a:xfrm>
          <a:prstGeom prst="straightConnector1">
            <a:avLst/>
          </a:prstGeom>
          <a:noFill/>
          <a:ln w="50800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arrow"/>
          </a:ln>
          <a:effectLst>
            <a:outerShdw sx="1000" sy="1000" algn="ctr" rotWithShape="0">
              <a:srgbClr val="808080"/>
            </a:outerShdw>
          </a:effectLst>
        </p:spPr>
      </p:cxnSp>
      <p:sp>
        <p:nvSpPr>
          <p:cNvPr id="2059" name="Левая фигурная скобка 2058"/>
          <p:cNvSpPr/>
          <p:nvPr/>
        </p:nvSpPr>
        <p:spPr bwMode="auto">
          <a:xfrm>
            <a:off x="3851920" y="1556792"/>
            <a:ext cx="936104" cy="4248472"/>
          </a:xfrm>
          <a:prstGeom prst="leftBrace">
            <a:avLst>
              <a:gd name="adj1" fmla="val 8333"/>
              <a:gd name="adj2" fmla="val 44180"/>
            </a:avLst>
          </a:prstGeom>
          <a:noFill/>
          <a:ln w="22225" cap="sq" cmpd="sng" algn="ctr">
            <a:solidFill>
              <a:srgbClr val="C00000">
                <a:alpha val="69000"/>
              </a:srgbClr>
            </a:solidFill>
            <a:prstDash val="solid"/>
            <a:round/>
            <a:headEnd type="none" w="med" len="med"/>
            <a:tailEnd type="none" w="med" len="med"/>
          </a:ln>
          <a:effectLst>
            <a:glow rad="127000">
              <a:schemeClr val="bg1"/>
            </a:glow>
            <a:outerShdw sx="1000" sy="1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500063" y="500063"/>
            <a:ext cx="839152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Безвозмездные поступления на 2024 год</a:t>
            </a:r>
          </a:p>
          <a:p>
            <a:pPr algn="ctr">
              <a:defRPr/>
            </a:pPr>
            <a:endParaRPr lang="ru-RU" sz="22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929063" y="0"/>
            <a:ext cx="54292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>
              <a:lnSpc>
                <a:spcPct val="80000"/>
              </a:lnSpc>
              <a:defRPr/>
            </a:pPr>
            <a:endParaRPr lang="ru-RU" sz="1500" b="1" i="1" dirty="0">
              <a:solidFill>
                <a:schemeClr val="accent1">
                  <a:lumMod val="75000"/>
                </a:schemeClr>
              </a:solidFill>
              <a:latin typeface="Constantia" pitchFamily="18" charset="0"/>
              <a:ea typeface="MS Gothic" pitchFamily="49" charset="-128"/>
              <a:cs typeface="Calibri" pitchFamily="34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3639409"/>
              </p:ext>
            </p:extLst>
          </p:nvPr>
        </p:nvGraphicFramePr>
        <p:xfrm>
          <a:off x="500063" y="1000125"/>
          <a:ext cx="8143875" cy="54230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930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32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22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352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234306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Показатель</a:t>
                      </a:r>
                    </a:p>
                  </a:txBody>
                  <a:tcPr marL="91439" marR="91439" marT="45715" marB="45715" anchor="ctr">
                    <a:solidFill>
                      <a:srgbClr val="E9FE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Бюджет на 2023 год, тыс. руб.</a:t>
                      </a:r>
                    </a:p>
                  </a:txBody>
                  <a:tcPr marL="91439" marR="91439" marT="45715" marB="45715" anchor="ctr">
                    <a:solidFill>
                      <a:srgbClr val="E9FE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Проект бюджета  на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2024</a:t>
                      </a:r>
                      <a:r>
                        <a:rPr lang="ru-RU" sz="1500" b="1" spc="0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500" b="1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год,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 руб.</a:t>
                      </a:r>
                    </a:p>
                  </a:txBody>
                  <a:tcPr marL="91439" marR="91439" marT="45715" marB="45715" anchor="ctr">
                    <a:solidFill>
                      <a:srgbClr val="E9FE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Темп роста, %</a:t>
                      </a:r>
                    </a:p>
                  </a:txBody>
                  <a:tcPr marL="91439" marR="91439" marT="45715" marB="45715" anchor="ctr">
                    <a:solidFill>
                      <a:srgbClr val="E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74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kern="1200" spc="0" dirty="0"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Безвозмездные поступления ВСЕГО, в т.ч.:</a:t>
                      </a:r>
                    </a:p>
                  </a:txBody>
                  <a:tcPr marL="36000" marR="0" marT="45715" marB="45715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90000"/>
                        </a:lnSpc>
                      </a:pPr>
                      <a:r>
                        <a:rPr lang="ru-RU" sz="1600" b="1" i="0" kern="1200" spc="0" dirty="0"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452 837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90000"/>
                        </a:lnSpc>
                      </a:pPr>
                      <a:r>
                        <a:rPr lang="ru-RU" sz="1600" b="1" i="0" kern="1200" spc="0" dirty="0"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436682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90000"/>
                        </a:lnSpc>
                      </a:pPr>
                      <a:r>
                        <a:rPr lang="ru-RU" sz="1600" b="1" i="0" kern="1200" spc="0" dirty="0"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96,4</a:t>
                      </a:r>
                    </a:p>
                  </a:txBody>
                  <a:tcPr marL="5847" marR="5847" marT="5846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kern="1200" spc="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Из бюджета Российской Федерации, из них:</a:t>
                      </a:r>
                    </a:p>
                  </a:txBody>
                  <a:tcPr marL="107999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1 348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9,5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5847" marR="5847" marT="5846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87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i="1" kern="1200" spc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субвенции</a:t>
                      </a:r>
                    </a:p>
                  </a:txBody>
                  <a:tcPr marL="107999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1 348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9,5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5847" marR="5847" marT="5846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77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kern="1200" spc="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Из бюджета Удмуртской Республики, из них:</a:t>
                      </a:r>
                    </a:p>
                  </a:txBody>
                  <a:tcPr marL="107999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330 856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390131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117,9</a:t>
                      </a:r>
                    </a:p>
                  </a:txBody>
                  <a:tcPr marL="5847" marR="5847" marT="5846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525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i="1" kern="1200" spc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дотации </a:t>
                      </a:r>
                    </a:p>
                  </a:txBody>
                  <a:tcPr marL="107999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106 482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106482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</a:p>
                  </a:txBody>
                  <a:tcPr marL="5847" marR="5847" marT="5846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4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i="1" kern="1200" spc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субсидии</a:t>
                      </a:r>
                    </a:p>
                  </a:txBody>
                  <a:tcPr marL="107999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18 875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30831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163,3</a:t>
                      </a:r>
                    </a:p>
                  </a:txBody>
                  <a:tcPr marL="5847" marR="5847" marT="5846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04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i="1" kern="1200" spc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субвенции</a:t>
                      </a:r>
                    </a:p>
                  </a:txBody>
                  <a:tcPr marL="107999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204 866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252818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123,4</a:t>
                      </a:r>
                    </a:p>
                  </a:txBody>
                  <a:tcPr marL="5847" marR="5847" marT="5846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4143372" y="-71461"/>
            <a:ext cx="4857784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ru-RU" b="1" i="1" kern="10" spc="180" dirty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latin typeface="Monotype Corsiva"/>
            </a:endParaRPr>
          </a:p>
          <a:p>
            <a:pPr>
              <a:defRPr/>
            </a:pPr>
            <a:endParaRPr lang="ru-RU" b="1" i="1" kern="10" spc="180" dirty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latin typeface="Monotype Corsiv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7472</TotalTime>
  <Words>2428</Words>
  <Application>Microsoft Office PowerPoint</Application>
  <PresentationFormat>Экран (4:3)</PresentationFormat>
  <Paragraphs>591</Paragraphs>
  <Slides>21</Slides>
  <Notes>18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32" baseType="lpstr">
      <vt:lpstr>Arial</vt:lpstr>
      <vt:lpstr>Calibri</vt:lpstr>
      <vt:lpstr>Cambria</vt:lpstr>
      <vt:lpstr>Constantia</vt:lpstr>
      <vt:lpstr>Georgia</vt:lpstr>
      <vt:lpstr>Monotype Corsiva</vt:lpstr>
      <vt:lpstr>Times New Roman</vt:lpstr>
      <vt:lpstr>Trebuchet MS</vt:lpstr>
      <vt:lpstr>Wingdings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Главные задачи </vt:lpstr>
      <vt:lpstr>Презентация PowerPoint</vt:lpstr>
      <vt:lpstr>Презентация PowerPoint</vt:lpstr>
      <vt:lpstr>Презентация PowerPoint</vt:lpstr>
      <vt:lpstr>Презентация PowerPoint</vt:lpstr>
      <vt:lpstr>«Программная» структура расходов бюджета на 2024 год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Постоянное представительство  Президента Удмуртской Республики при Президенте Российской Федерации   Анализ расходов за 2009-2011 годы, тыс. руб.</dc:title>
  <dc:creator>Газизуллина Альбина Мударисовна</dc:creator>
  <cp:lastModifiedBy>Admin</cp:lastModifiedBy>
  <cp:revision>656</cp:revision>
  <cp:lastPrinted>2022-12-16T05:23:02Z</cp:lastPrinted>
  <dcterms:modified xsi:type="dcterms:W3CDTF">2023-11-17T09:32:48Z</dcterms:modified>
</cp:coreProperties>
</file>